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2"/>
  </p:notesMasterIdLst>
  <p:sldIdLst>
    <p:sldId id="256" r:id="rId2"/>
    <p:sldId id="257" r:id="rId3"/>
    <p:sldId id="277" r:id="rId4"/>
    <p:sldId id="278" r:id="rId5"/>
    <p:sldId id="279" r:id="rId6"/>
    <p:sldId id="258" r:id="rId7"/>
    <p:sldId id="280" r:id="rId8"/>
    <p:sldId id="284" r:id="rId9"/>
    <p:sldId id="270" r:id="rId10"/>
    <p:sldId id="281" r:id="rId11"/>
    <p:sldId id="282" r:id="rId12"/>
    <p:sldId id="283" r:id="rId13"/>
    <p:sldId id="263" r:id="rId14"/>
    <p:sldId id="285" r:id="rId15"/>
    <p:sldId id="286" r:id="rId16"/>
    <p:sldId id="287" r:id="rId17"/>
    <p:sldId id="288" r:id="rId18"/>
    <p:sldId id="289" r:id="rId19"/>
    <p:sldId id="290" r:id="rId20"/>
    <p:sldId id="268" r:id="rId21"/>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EFB7B-4113-4C5F-8DEE-9A5DD75E5B21}" type="datetimeFigureOut">
              <a:rPr lang="ro-RO" smtClean="0"/>
              <a:t>28.10.2024</a:t>
            </a:fld>
            <a:endParaRPr lang="ro-RO"/>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1CED2-C64A-43A5-8DFE-5D42137D16F0}" type="slidenum">
              <a:rPr lang="ro-RO" smtClean="0"/>
              <a:t>‹#›</a:t>
            </a:fld>
            <a:endParaRPr lang="ro-RO"/>
          </a:p>
        </p:txBody>
      </p:sp>
    </p:spTree>
    <p:extLst>
      <p:ext uri="{BB962C8B-B14F-4D97-AF65-F5344CB8AC3E}">
        <p14:creationId xmlns:p14="http://schemas.microsoft.com/office/powerpoint/2010/main" val="2312984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C371CED2-C64A-43A5-8DFE-5D42137D16F0}" type="slidenum">
              <a:rPr lang="ro-RO" smtClean="0"/>
              <a:t>1</a:t>
            </a:fld>
            <a:endParaRPr lang="ro-RO"/>
          </a:p>
        </p:txBody>
      </p:sp>
    </p:spTree>
    <p:extLst>
      <p:ext uri="{BB962C8B-B14F-4D97-AF65-F5344CB8AC3E}">
        <p14:creationId xmlns:p14="http://schemas.microsoft.com/office/powerpoint/2010/main" val="56083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10/28/2024</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588791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0523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3129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6942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60569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9770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8310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55121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69922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1278710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10/28/2024</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70924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10/28/2024</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2708599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72" name="Rectangle 6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ine 4" descr="O imagine care conține text, captură de ecran&#10;&#10;Descriere generată automat">
            <a:extLst>
              <a:ext uri="{FF2B5EF4-FFF2-40B4-BE49-F238E27FC236}">
                <a16:creationId xmlns:a16="http://schemas.microsoft.com/office/drawing/2014/main" id="{7246B121-9616-A3A7-2381-2BCA9BA3AFFF}"/>
              </a:ext>
            </a:extLst>
          </p:cNvPr>
          <p:cNvPicPr>
            <a:picLocks noChangeAspect="1"/>
          </p:cNvPicPr>
          <p:nvPr/>
        </p:nvPicPr>
        <p:blipFill>
          <a:blip r:embed="rId3">
            <a:extLst>
              <a:ext uri="{28A0092B-C50C-407E-A947-70E740481C1C}">
                <a14:useLocalDpi xmlns:a14="http://schemas.microsoft.com/office/drawing/2010/main" val="0"/>
              </a:ext>
            </a:extLst>
          </a:blip>
          <a:srcRect t="27752" b="15998"/>
          <a:stretch/>
        </p:blipFill>
        <p:spPr>
          <a:xfrm>
            <a:off x="1" y="10"/>
            <a:ext cx="12191999" cy="6857990"/>
          </a:xfrm>
          <a:prstGeom prst="rect">
            <a:avLst/>
          </a:prstGeom>
        </p:spPr>
      </p:pic>
      <p:sp>
        <p:nvSpPr>
          <p:cNvPr id="73" name="Rectangle 66">
            <a:extLst>
              <a:ext uri="{FF2B5EF4-FFF2-40B4-BE49-F238E27FC236}">
                <a16:creationId xmlns:a16="http://schemas.microsoft.com/office/drawing/2014/main" id="{50828E5B-9EDE-4D1D-8C59-333EDC952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27DDCD1-AA50-60D6-E07B-CFFCE929469B}"/>
              </a:ext>
            </a:extLst>
          </p:cNvPr>
          <p:cNvSpPr>
            <a:spLocks noGrp="1"/>
          </p:cNvSpPr>
          <p:nvPr>
            <p:ph type="ctrTitle"/>
          </p:nvPr>
        </p:nvSpPr>
        <p:spPr>
          <a:xfrm>
            <a:off x="1828800" y="158137"/>
            <a:ext cx="8904514" cy="2722364"/>
          </a:xfrm>
        </p:spPr>
        <p:txBody>
          <a:bodyPr anchor="b">
            <a:normAutofit/>
          </a:bodyPr>
          <a:lstStyle/>
          <a:p>
            <a:r>
              <a:rPr lang="en-US" sz="6000" b="1" i="0" dirty="0">
                <a:solidFill>
                  <a:schemeClr val="accent1"/>
                </a:solidFill>
                <a:latin typeface="Cooper Black" panose="0208090404030B020404" pitchFamily="18" charset="0"/>
                <a:cs typeface="Times New Roman" panose="02020603050405020304" pitchFamily="18" charset="0"/>
              </a:rPr>
              <a:t>Deep Learning Model for Image Denoising</a:t>
            </a:r>
            <a:endParaRPr lang="ro-RO" sz="6000" b="1" i="0" dirty="0">
              <a:solidFill>
                <a:schemeClr val="accent1"/>
              </a:solidFill>
              <a:latin typeface="Cooper Black" panose="0208090404030B020404" pitchFamily="18" charset="0"/>
              <a:cs typeface="Times New Roman" panose="02020603050405020304" pitchFamily="18" charset="0"/>
            </a:endParaRPr>
          </a:p>
        </p:txBody>
      </p:sp>
      <p:sp>
        <p:nvSpPr>
          <p:cNvPr id="3" name="Subtitlu 2">
            <a:extLst>
              <a:ext uri="{FF2B5EF4-FFF2-40B4-BE49-F238E27FC236}">
                <a16:creationId xmlns:a16="http://schemas.microsoft.com/office/drawing/2014/main" id="{F22497B7-5179-91EC-A2AD-9569DA2BC8F3}"/>
              </a:ext>
            </a:extLst>
          </p:cNvPr>
          <p:cNvSpPr>
            <a:spLocks noGrp="1"/>
          </p:cNvSpPr>
          <p:nvPr>
            <p:ph type="subTitle" idx="1"/>
          </p:nvPr>
        </p:nvSpPr>
        <p:spPr>
          <a:xfrm>
            <a:off x="1175209" y="4123261"/>
            <a:ext cx="8714346" cy="771097"/>
          </a:xfrm>
        </p:spPr>
        <p:txBody>
          <a:bodyPr>
            <a:normAutofit/>
          </a:bodyPr>
          <a:lstStyle/>
          <a:p>
            <a:pPr>
              <a:lnSpc>
                <a:spcPct val="90000"/>
              </a:lnSpc>
            </a:pPr>
            <a:r>
              <a:rPr lang="en-US" sz="1900" dirty="0">
                <a:solidFill>
                  <a:srgbClr val="FFFFFF"/>
                </a:solidFill>
                <a:latin typeface="Arial" panose="020B0604020202020204" pitchFamily="34" charset="0"/>
                <a:cs typeface="Arial" panose="020B0604020202020204" pitchFamily="34" charset="0"/>
              </a:rPr>
              <a:t>Student: Rus Rebeca-Emanuela</a:t>
            </a:r>
            <a:endParaRPr lang="ro-RO" sz="1900" dirty="0">
              <a:solidFill>
                <a:srgbClr val="FFFFFF"/>
              </a:solidFill>
              <a:latin typeface="Arial" panose="020B0604020202020204" pitchFamily="34" charset="0"/>
              <a:cs typeface="Arial" panose="020B0604020202020204" pitchFamily="34" charset="0"/>
            </a:endParaRPr>
          </a:p>
          <a:p>
            <a:pPr>
              <a:lnSpc>
                <a:spcPct val="90000"/>
              </a:lnSpc>
            </a:pPr>
            <a:r>
              <a:rPr lang="ro-RO" sz="1900" dirty="0" err="1">
                <a:solidFill>
                  <a:srgbClr val="FFFFFF"/>
                </a:solidFill>
                <a:latin typeface="Arial" panose="020B0604020202020204" pitchFamily="34" charset="0"/>
                <a:cs typeface="Arial" panose="020B0604020202020204" pitchFamily="34" charset="0"/>
              </a:rPr>
              <a:t>eMail</a:t>
            </a:r>
            <a:r>
              <a:rPr lang="ro-RO" sz="1900" dirty="0">
                <a:solidFill>
                  <a:srgbClr val="FFFFFF"/>
                </a:solidFill>
                <a:latin typeface="Arial" panose="020B0604020202020204" pitchFamily="34" charset="0"/>
                <a:cs typeface="Arial" panose="020B0604020202020204" pitchFamily="34" charset="0"/>
              </a:rPr>
              <a:t>: rebecaemanuelarus@gmail.com</a:t>
            </a:r>
            <a:endParaRPr lang="en-US" sz="1900" dirty="0">
              <a:solidFill>
                <a:srgbClr val="FFFFFF"/>
              </a:solidFill>
              <a:latin typeface="Arial" panose="020B0604020202020204" pitchFamily="34" charset="0"/>
              <a:cs typeface="Arial" panose="020B0604020202020204" pitchFamily="34" charset="0"/>
            </a:endParaRPr>
          </a:p>
          <a:p>
            <a:pPr>
              <a:lnSpc>
                <a:spcPct val="90000"/>
              </a:lnSpc>
            </a:pPr>
            <a:endParaRPr lang="ro-RO" sz="1900" dirty="0">
              <a:solidFill>
                <a:srgbClr val="FFFFFF"/>
              </a:solidFill>
            </a:endParaRPr>
          </a:p>
        </p:txBody>
      </p:sp>
      <p:cxnSp>
        <p:nvCxnSpPr>
          <p:cNvPr id="74" name="Straight Connector 68">
            <a:extLst>
              <a:ext uri="{FF2B5EF4-FFF2-40B4-BE49-F238E27FC236}">
                <a16:creationId xmlns:a16="http://schemas.microsoft.com/office/drawing/2014/main" id="{C56E7048-86CF-445D-8846-414F144FD8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5209" y="5016207"/>
            <a:ext cx="8618129"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96961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A41C56C9-401C-C5E2-9086-3C48F5AAA706}"/>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3DC6214C-31A3-4DCF-20E2-6C74D8C98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42B1CC64-C542-FCB1-F036-DF8A424757A5}"/>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2CF7DCE0-E467-449E-3C12-941576E63CF0}"/>
              </a:ext>
            </a:extLst>
          </p:cNvPr>
          <p:cNvSpPr>
            <a:spLocks noGrp="1"/>
          </p:cNvSpPr>
          <p:nvPr>
            <p:ph type="ctrTitle"/>
          </p:nvPr>
        </p:nvSpPr>
        <p:spPr>
          <a:xfrm>
            <a:off x="1167788" y="357321"/>
            <a:ext cx="10507018"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Definirea Model</a:t>
            </a:r>
            <a:r>
              <a:rPr lang="en-US" sz="5400" b="1" dirty="0">
                <a:solidFill>
                  <a:schemeClr val="accent1"/>
                </a:solidFill>
                <a:latin typeface="Arial" panose="020B0604020202020204" pitchFamily="34" charset="0"/>
                <a:cs typeface="Arial" panose="020B0604020202020204" pitchFamily="34" charset="0"/>
              </a:rPr>
              <a:t>u</a:t>
            </a:r>
            <a:r>
              <a:rPr lang="ro-RO" sz="5400" b="1" dirty="0">
                <a:solidFill>
                  <a:schemeClr val="accent1"/>
                </a:solidFill>
                <a:latin typeface="Arial" panose="020B0604020202020204" pitchFamily="34" charset="0"/>
                <a:cs typeface="Arial" panose="020B0604020202020204" pitchFamily="34" charset="0"/>
              </a:rPr>
              <a:t>lui</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FF969510-C532-33CA-9ED1-DEB9E6D6102F}"/>
              </a:ext>
            </a:extLst>
          </p:cNvPr>
          <p:cNvSpPr>
            <a:spLocks noGrp="1"/>
          </p:cNvSpPr>
          <p:nvPr>
            <p:ph type="subTitle" idx="1"/>
          </p:nvPr>
        </p:nvSpPr>
        <p:spPr>
          <a:xfrm>
            <a:off x="1167789" y="1330797"/>
            <a:ext cx="10832424" cy="5312374"/>
          </a:xfrm>
        </p:spPr>
        <p:txBody>
          <a:bodyPr>
            <a:normAutofit fontScale="92500" lnSpcReduction="10000"/>
          </a:bodyPr>
          <a:lstStyle/>
          <a:p>
            <a:r>
              <a:rPr lang="ro-RO" sz="2800" dirty="0">
                <a:latin typeface="Times New Roman" panose="02020603050405020304" pitchFamily="18" charset="0"/>
                <a:cs typeface="Times New Roman" panose="02020603050405020304" pitchFamily="18" charset="0"/>
              </a:rPr>
              <a:t>	</a:t>
            </a:r>
            <a:r>
              <a:rPr lang="it-IT" sz="2800" b="1" i="0" dirty="0">
                <a:solidFill>
                  <a:schemeClr val="tx1"/>
                </a:solidFill>
                <a:latin typeface="Arial" panose="020B0604020202020204" pitchFamily="34" charset="0"/>
                <a:ea typeface="Aptos" panose="020B0004020202020204" pitchFamily="34" charset="0"/>
                <a:cs typeface="Arial" panose="020B0604020202020204" pitchFamily="34" charset="0"/>
              </a:rPr>
              <a:t>Stratul Conv2D </a:t>
            </a:r>
            <a:r>
              <a:rPr lang="it-IT" sz="2800" i="0" dirty="0">
                <a:solidFill>
                  <a:schemeClr val="tx1"/>
                </a:solidFill>
                <a:latin typeface="Arial" panose="020B0604020202020204" pitchFamily="34" charset="0"/>
                <a:ea typeface="Aptos" panose="020B0004020202020204" pitchFamily="34" charset="0"/>
                <a:cs typeface="Arial" panose="020B0604020202020204" pitchFamily="34" charset="0"/>
              </a:rPr>
              <a:t>are asociat un set de filtre, fiecare fiind o matrice mică de numere.</a:t>
            </a:r>
            <a:r>
              <a:rPr lang="ro-RO" sz="2800" i="0" dirty="0">
                <a:solidFill>
                  <a:schemeClr val="tx1"/>
                </a:solidFill>
                <a:latin typeface="Arial" panose="020B0604020202020204" pitchFamily="34" charset="0"/>
                <a:ea typeface="Aptos" panose="020B0004020202020204" pitchFamily="34" charset="0"/>
                <a:cs typeface="Arial" panose="020B0604020202020204" pitchFamily="34" charset="0"/>
              </a:rPr>
              <a:t> Filtrul este "glisat" peste imaginea de intrare, pixel cu pixel. La fiecare pas, se calculează produsul element cu element între valorile filtrului și zona corespunzătoare din imagine. Rezultatul acestor calcule formează o nouă imagine, numită hartă de caracteristici. Fiecare pixel din această hartă reprezintă prezența unui anumit tipar în zona corespunzătoare din imaginea originală.</a:t>
            </a:r>
          </a:p>
          <a:p>
            <a:r>
              <a:rPr lang="ro-RO" sz="2800" b="1" dirty="0">
                <a:latin typeface="Arial" panose="020B0604020202020204" pitchFamily="34" charset="0"/>
                <a:cs typeface="Arial" panose="020B0604020202020204" pitchFamily="34" charset="0"/>
              </a:rPr>
              <a:t>	Stratul ”MaxPooling2D” </a:t>
            </a:r>
            <a:r>
              <a:rPr lang="ro-RO" sz="2800" dirty="0">
                <a:latin typeface="Arial" panose="020B0604020202020204" pitchFamily="34" charset="0"/>
                <a:cs typeface="Arial" panose="020B0604020202020204" pitchFamily="34" charset="0"/>
              </a:rPr>
              <a:t>are rolul de a reduce dimensiunea hărților de caracteristici rezultate din stratul anterior, păstrând în același timp informația cea mai relevantă. Harta de caracteristici este împărțită în regiuni de dimensiuni fixe (de exemplu, 2x2 pixeli). Pentru fiecare regiune, se selectează valoarea maximă a pixelilor. Această valoare devine valoarea pixelului corespunzător în harta de caracteristici redusă.</a:t>
            </a:r>
            <a:endParaRPr lang="en-US" sz="2800" dirty="0">
              <a:latin typeface="Arial" panose="020B0604020202020204" pitchFamily="34" charset="0"/>
              <a:cs typeface="Arial" panose="020B0604020202020204" pitchFamily="34" charset="0"/>
            </a:endParaRPr>
          </a:p>
          <a:p>
            <a:endParaRPr lang="ro-RO" sz="2800" i="0" dirty="0">
              <a:solidFill>
                <a:schemeClr val="tx1"/>
              </a:solidFill>
              <a:latin typeface="Arial" panose="020B0604020202020204" pitchFamily="34" charset="0"/>
              <a:ea typeface="Aptos" panose="020B0004020202020204" pitchFamily="34" charset="0"/>
              <a:cs typeface="Arial" panose="020B0604020202020204" pitchFamily="34" charset="0"/>
            </a:endParaRPr>
          </a:p>
          <a:p>
            <a:endParaRPr lang="en-US" sz="2800" i="0" dirty="0">
              <a:solidFill>
                <a:schemeClr val="tx1"/>
              </a:solidFill>
              <a:latin typeface="Arial" panose="020B0604020202020204" pitchFamily="34" charset="0"/>
              <a:ea typeface="Aptos" panose="020B0004020202020204" pitchFamily="34" charset="0"/>
              <a:cs typeface="Arial" panose="020B0604020202020204" pitchFamily="34" charset="0"/>
            </a:endParaRPr>
          </a:p>
        </p:txBody>
      </p:sp>
      <p:cxnSp>
        <p:nvCxnSpPr>
          <p:cNvPr id="19" name="Straight Connector 10">
            <a:extLst>
              <a:ext uri="{FF2B5EF4-FFF2-40B4-BE49-F238E27FC236}">
                <a16:creationId xmlns:a16="http://schemas.microsoft.com/office/drawing/2014/main" id="{E4ADDF77-C0AF-B643-6524-89C14F77F2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302C450A-2700-F1C8-7CB8-F3B3B4F55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510047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04463452-1C39-3C7C-12BA-334D1317C055}"/>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88DA181A-EF7B-5C8A-8595-E348793C8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16D9176C-FB61-E913-5242-447F2238920A}"/>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A8793615-9BCE-A83F-899C-F786A8AADEE0}"/>
              </a:ext>
            </a:extLst>
          </p:cNvPr>
          <p:cNvSpPr>
            <a:spLocks noGrp="1"/>
          </p:cNvSpPr>
          <p:nvPr>
            <p:ph type="ctrTitle"/>
          </p:nvPr>
        </p:nvSpPr>
        <p:spPr>
          <a:xfrm>
            <a:off x="1017973" y="366099"/>
            <a:ext cx="10507018"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Definirea Model</a:t>
            </a:r>
            <a:r>
              <a:rPr lang="en-US" sz="5400" b="1" dirty="0">
                <a:solidFill>
                  <a:schemeClr val="accent1"/>
                </a:solidFill>
                <a:latin typeface="Arial" panose="020B0604020202020204" pitchFamily="34" charset="0"/>
                <a:cs typeface="Arial" panose="020B0604020202020204" pitchFamily="34" charset="0"/>
              </a:rPr>
              <a:t>u</a:t>
            </a:r>
            <a:r>
              <a:rPr lang="ro-RO" sz="5400" b="1" dirty="0">
                <a:solidFill>
                  <a:schemeClr val="accent1"/>
                </a:solidFill>
                <a:latin typeface="Arial" panose="020B0604020202020204" pitchFamily="34" charset="0"/>
                <a:cs typeface="Arial" panose="020B0604020202020204" pitchFamily="34" charset="0"/>
              </a:rPr>
              <a:t>lui</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2A62B9D2-6B81-4D28-51D6-4EEC9A2764A7}"/>
              </a:ext>
            </a:extLst>
          </p:cNvPr>
          <p:cNvSpPr>
            <a:spLocks noGrp="1"/>
          </p:cNvSpPr>
          <p:nvPr>
            <p:ph type="subTitle" idx="1"/>
          </p:nvPr>
        </p:nvSpPr>
        <p:spPr>
          <a:xfrm>
            <a:off x="1017973" y="1339575"/>
            <a:ext cx="10832424" cy="2117993"/>
          </a:xfrm>
        </p:spPr>
        <p:txBody>
          <a:bodyPr>
            <a:normAutofit/>
          </a:bodyPr>
          <a:lstStyle/>
          <a:p>
            <a:r>
              <a:rPr lang="ro-RO" sz="2600" dirty="0">
                <a:latin typeface="Arial" panose="020B0604020202020204" pitchFamily="34" charset="0"/>
                <a:cs typeface="Arial" panose="020B0604020202020204" pitchFamily="34" charset="0"/>
              </a:rPr>
              <a:t>	</a:t>
            </a:r>
            <a:r>
              <a:rPr lang="it-IT" sz="2600" b="1" i="0" dirty="0">
                <a:solidFill>
                  <a:schemeClr val="tx1"/>
                </a:solidFill>
                <a:latin typeface="Arial" panose="020B0604020202020204" pitchFamily="34" charset="0"/>
                <a:ea typeface="Aptos" panose="020B0004020202020204" pitchFamily="34" charset="0"/>
                <a:cs typeface="Arial" panose="020B0604020202020204" pitchFamily="34" charset="0"/>
              </a:rPr>
              <a:t>Stratul </a:t>
            </a:r>
            <a:r>
              <a:rPr lang="en-US" sz="2600" b="1" dirty="0">
                <a:latin typeface="Arial" panose="020B0604020202020204" pitchFamily="34" charset="0"/>
                <a:cs typeface="Arial" panose="020B0604020202020204" pitchFamily="34" charset="0"/>
              </a:rPr>
              <a:t>“</a:t>
            </a:r>
            <a:r>
              <a:rPr lang="ro-RO" sz="2600" b="1" dirty="0">
                <a:solidFill>
                  <a:schemeClr val="tx1"/>
                </a:solidFill>
                <a:effectLst/>
                <a:latin typeface="Arial" panose="020B0604020202020204" pitchFamily="34" charset="0"/>
                <a:cs typeface="Arial" panose="020B0604020202020204" pitchFamily="34" charset="0"/>
              </a:rPr>
              <a:t>UpSampling2D</a:t>
            </a:r>
            <a:r>
              <a:rPr lang="en-US" sz="2600" b="1" dirty="0">
                <a:solidFill>
                  <a:schemeClr val="tx1"/>
                </a:solidFill>
                <a:effectLst/>
                <a:latin typeface="Arial" panose="020B0604020202020204" pitchFamily="34" charset="0"/>
                <a:cs typeface="Arial" panose="020B0604020202020204" pitchFamily="34" charset="0"/>
              </a:rPr>
              <a:t>”</a:t>
            </a:r>
            <a:r>
              <a:rPr lang="ro-RO" sz="2600" dirty="0">
                <a:solidFill>
                  <a:schemeClr val="tx1"/>
                </a:solidFill>
                <a:effectLst/>
                <a:latin typeface="Arial" panose="020B0604020202020204" pitchFamily="34" charset="0"/>
                <a:cs typeface="Arial" panose="020B0604020202020204" pitchFamily="34" charset="0"/>
              </a:rPr>
              <a:t> mărește dimensiunea unei imagini, având rol invers stratului anterior. În </a:t>
            </a:r>
            <a:r>
              <a:rPr lang="ro-RO" sz="2600" dirty="0" err="1">
                <a:solidFill>
                  <a:schemeClr val="tx1"/>
                </a:solidFill>
                <a:effectLst/>
                <a:latin typeface="Arial" panose="020B0604020202020204" pitchFamily="34" charset="0"/>
                <a:cs typeface="Arial" panose="020B0604020202020204" pitchFamily="34" charset="0"/>
              </a:rPr>
              <a:t>autoencodere</a:t>
            </a:r>
            <a:r>
              <a:rPr lang="ro-RO" sz="2600" dirty="0">
                <a:solidFill>
                  <a:schemeClr val="tx1"/>
                </a:solidFill>
                <a:effectLst/>
                <a:latin typeface="Arial" panose="020B0604020202020204" pitchFamily="34" charset="0"/>
                <a:cs typeface="Arial" panose="020B0604020202020204" pitchFamily="34" charset="0"/>
              </a:rPr>
              <a:t>, </a:t>
            </a:r>
            <a:r>
              <a:rPr lang="ro-RO" sz="2600" dirty="0" err="1">
                <a:solidFill>
                  <a:schemeClr val="tx1"/>
                </a:solidFill>
                <a:effectLst/>
                <a:latin typeface="Arial" panose="020B0604020202020204" pitchFamily="34" charset="0"/>
                <a:cs typeface="Arial" panose="020B0604020202020204" pitchFamily="34" charset="0"/>
              </a:rPr>
              <a:t>UpSampling</a:t>
            </a:r>
            <a:r>
              <a:rPr lang="ro-RO" sz="2600" dirty="0">
                <a:solidFill>
                  <a:schemeClr val="tx1"/>
                </a:solidFill>
                <a:effectLst/>
                <a:latin typeface="Arial" panose="020B0604020202020204" pitchFamily="34" charset="0"/>
                <a:cs typeface="Arial" panose="020B0604020202020204" pitchFamily="34" charset="0"/>
              </a:rPr>
              <a:t> este folosit în partea de decodor pentru a reconstrui imaginea originală dintr-o reprezentare latentă de dimensiuni reduse.</a:t>
            </a:r>
            <a:endParaRPr lang="en-US" sz="2600" i="0" dirty="0">
              <a:solidFill>
                <a:schemeClr val="tx1"/>
              </a:solidFill>
              <a:latin typeface="Arial" panose="020B0604020202020204" pitchFamily="34" charset="0"/>
              <a:ea typeface="Aptos" panose="020B0004020202020204" pitchFamily="34" charset="0"/>
              <a:cs typeface="Arial" panose="020B0604020202020204" pitchFamily="34" charset="0"/>
            </a:endParaRPr>
          </a:p>
        </p:txBody>
      </p:sp>
      <p:cxnSp>
        <p:nvCxnSpPr>
          <p:cNvPr id="19" name="Straight Connector 10">
            <a:extLst>
              <a:ext uri="{FF2B5EF4-FFF2-40B4-BE49-F238E27FC236}">
                <a16:creationId xmlns:a16="http://schemas.microsoft.com/office/drawing/2014/main" id="{521DEC84-FC3C-E63D-0640-40A92DE49E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27894508-0ECC-746D-4E89-2A057A37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8" name="CasetăText 7">
            <a:extLst>
              <a:ext uri="{FF2B5EF4-FFF2-40B4-BE49-F238E27FC236}">
                <a16:creationId xmlns:a16="http://schemas.microsoft.com/office/drawing/2014/main" id="{45AF6C7E-B1AC-5DB0-33DC-B4A1B6CC241A}"/>
              </a:ext>
            </a:extLst>
          </p:cNvPr>
          <p:cNvSpPr txBox="1"/>
          <p:nvPr/>
        </p:nvSpPr>
        <p:spPr>
          <a:xfrm>
            <a:off x="1007812" y="2984494"/>
            <a:ext cx="10935328" cy="3693319"/>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	</a:t>
            </a:r>
            <a:r>
              <a:rPr lang="ro-RO" sz="2600" dirty="0">
                <a:latin typeface="Arial" panose="020B0604020202020204" pitchFamily="34" charset="0"/>
                <a:cs typeface="Arial" panose="020B0604020202020204" pitchFamily="34" charset="0"/>
              </a:rPr>
              <a:t>Am utilizat optimizatorul de tip “Adam”: optimizatorul este un algoritm care actualizează </a:t>
            </a:r>
            <a:r>
              <a:rPr lang="en-US" sz="2600" dirty="0" err="1">
                <a:latin typeface="Arial" panose="020B0604020202020204" pitchFamily="34" charset="0"/>
                <a:cs typeface="Arial" panose="020B0604020202020204" pitchFamily="34" charset="0"/>
              </a:rPr>
              <a:t>ponderile</a:t>
            </a:r>
            <a:r>
              <a:rPr lang="ro-RO" sz="2600">
                <a:latin typeface="Arial" panose="020B0604020202020204" pitchFamily="34" charset="0"/>
                <a:cs typeface="Arial" panose="020B0604020202020204" pitchFamily="34" charset="0"/>
              </a:rPr>
              <a:t> din </a:t>
            </a:r>
            <a:r>
              <a:rPr lang="ro-RO" sz="2600" dirty="0">
                <a:latin typeface="Arial" panose="020B0604020202020204" pitchFamily="34" charset="0"/>
                <a:cs typeface="Arial" panose="020B0604020202020204" pitchFamily="34" charset="0"/>
              </a:rPr>
              <a:t>straturile rețelei pentru a îmbunătăți performanța acesteia pe o sarcină specifică.</a:t>
            </a:r>
          </a:p>
          <a:p>
            <a:r>
              <a:rPr lang="ro-RO" sz="2600" dirty="0">
                <a:latin typeface="Arial" panose="020B0604020202020204" pitchFamily="34" charset="0"/>
                <a:cs typeface="Arial" panose="020B0604020202020204" pitchFamily="34" charset="0"/>
              </a:rPr>
              <a:t>	Am folosit funcția de pierdere </a:t>
            </a:r>
            <a:r>
              <a:rPr lang="ro-RO" sz="2600" dirty="0" err="1">
                <a:latin typeface="Arial" panose="020B0604020202020204" pitchFamily="34" charset="0"/>
                <a:cs typeface="Arial" panose="020B0604020202020204" pitchFamily="34" charset="0"/>
              </a:rPr>
              <a:t>Mean</a:t>
            </a:r>
            <a:r>
              <a:rPr lang="ro-RO" sz="2600" dirty="0">
                <a:latin typeface="Arial" panose="020B0604020202020204" pitchFamily="34" charset="0"/>
                <a:cs typeface="Arial" panose="020B0604020202020204" pitchFamily="34" charset="0"/>
              </a:rPr>
              <a:t> </a:t>
            </a:r>
            <a:r>
              <a:rPr lang="ro-RO" sz="2600" dirty="0" err="1">
                <a:latin typeface="Arial" panose="020B0604020202020204" pitchFamily="34" charset="0"/>
                <a:cs typeface="Arial" panose="020B0604020202020204" pitchFamily="34" charset="0"/>
              </a:rPr>
              <a:t>Squared</a:t>
            </a:r>
            <a:r>
              <a:rPr lang="ro-RO" sz="2600" dirty="0">
                <a:latin typeface="Arial" panose="020B0604020202020204" pitchFamily="34" charset="0"/>
                <a:cs typeface="Arial" panose="020B0604020202020204" pitchFamily="34" charset="0"/>
              </a:rPr>
              <a:t> </a:t>
            </a:r>
            <a:r>
              <a:rPr lang="ro-RO" sz="2600" dirty="0" err="1">
                <a:latin typeface="Arial" panose="020B0604020202020204" pitchFamily="34" charset="0"/>
                <a:cs typeface="Arial" panose="020B0604020202020204" pitchFamily="34" charset="0"/>
              </a:rPr>
              <a:t>Error</a:t>
            </a:r>
            <a:r>
              <a:rPr lang="ro-RO" sz="2600" dirty="0">
                <a:latin typeface="Arial" panose="020B0604020202020204" pitchFamily="34" charset="0"/>
                <a:cs typeface="Arial" panose="020B0604020202020204" pitchFamily="34" charset="0"/>
              </a:rPr>
              <a:t> (MSE): o funcție de pierdere este o funcție matematică care măsoară cât de bine performează un model pe o anumită sarcină. Cuantifică diferența dintre ieșirea prezisă de model și valoarea reală. </a:t>
            </a:r>
          </a:p>
          <a:p>
            <a:r>
              <a:rPr lang="ro-RO" sz="2600" dirty="0">
                <a:latin typeface="Arial" panose="020B0604020202020204" pitchFamily="34" charset="0"/>
                <a:cs typeface="Arial" panose="020B0604020202020204" pitchFamily="34" charset="0"/>
              </a:rPr>
              <a:t>	MSE este o funcție de pierdere, care calculează media pătratelor diferențelor dintre valorile prezise și valorile reale.</a:t>
            </a:r>
          </a:p>
        </p:txBody>
      </p:sp>
    </p:spTree>
    <p:extLst>
      <p:ext uri="{BB962C8B-B14F-4D97-AF65-F5344CB8AC3E}">
        <p14:creationId xmlns:p14="http://schemas.microsoft.com/office/powerpoint/2010/main" val="306882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AF1D9A8D-0DAC-DBEF-9C55-E4A1ED0AA158}"/>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2C949AB9-4E89-E93D-6091-557AE14E0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C78A142E-89F8-E57A-61AC-3971B3D7E2C3}"/>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222A7DBF-1EBF-E5C6-1AE4-2D25F536B05D}"/>
              </a:ext>
            </a:extLst>
          </p:cNvPr>
          <p:cNvSpPr>
            <a:spLocks noGrp="1"/>
          </p:cNvSpPr>
          <p:nvPr>
            <p:ph type="ctrTitle"/>
          </p:nvPr>
        </p:nvSpPr>
        <p:spPr>
          <a:xfrm>
            <a:off x="1825024" y="476652"/>
            <a:ext cx="9052541" cy="973476"/>
          </a:xfrm>
        </p:spPr>
        <p:txBody>
          <a:bodyPr>
            <a:normAutofit/>
          </a:bodyPr>
          <a:lstStyle/>
          <a:p>
            <a:pPr algn="ctr"/>
            <a:r>
              <a:rPr lang="en-US" sz="5400" b="1" dirty="0">
                <a:solidFill>
                  <a:schemeClr val="accent1"/>
                </a:solidFill>
                <a:latin typeface="Arial" panose="020B0604020202020204" pitchFamily="34" charset="0"/>
                <a:cs typeface="Arial" panose="020B0604020202020204" pitchFamily="34" charset="0"/>
              </a:rPr>
              <a:t>Ce </a:t>
            </a:r>
            <a:r>
              <a:rPr lang="en-US" sz="5400" b="1" dirty="0" err="1">
                <a:solidFill>
                  <a:schemeClr val="accent1"/>
                </a:solidFill>
                <a:latin typeface="Arial" panose="020B0604020202020204" pitchFamily="34" charset="0"/>
                <a:cs typeface="Arial" panose="020B0604020202020204" pitchFamily="34" charset="0"/>
              </a:rPr>
              <a:t>este</a:t>
            </a:r>
            <a:r>
              <a:rPr lang="en-US" sz="5400" b="1" dirty="0">
                <a:solidFill>
                  <a:schemeClr val="accent1"/>
                </a:solidFill>
                <a:latin typeface="Arial" panose="020B0604020202020204" pitchFamily="34" charset="0"/>
                <a:cs typeface="Arial" panose="020B0604020202020204" pitchFamily="34" charset="0"/>
              </a:rPr>
              <a:t> </a:t>
            </a:r>
            <a:r>
              <a:rPr lang="ro-RO" sz="5400" b="1" dirty="0">
                <a:solidFill>
                  <a:schemeClr val="accent1"/>
                </a:solidFill>
                <a:latin typeface="Arial" panose="020B0604020202020204" pitchFamily="34" charset="0"/>
                <a:cs typeface="Arial" panose="020B0604020202020204" pitchFamily="34" charset="0"/>
              </a:rPr>
              <a:t>un </a:t>
            </a:r>
            <a:r>
              <a:rPr lang="ro-RO" sz="5400" b="1" dirty="0" err="1">
                <a:solidFill>
                  <a:schemeClr val="accent1"/>
                </a:solidFill>
                <a:latin typeface="Arial" panose="020B0604020202020204" pitchFamily="34" charset="0"/>
                <a:cs typeface="Arial" panose="020B0604020202020204" pitchFamily="34" charset="0"/>
              </a:rPr>
              <a:t>Autoencoder</a:t>
            </a:r>
            <a:r>
              <a:rPr lang="en-US" sz="5400" b="1" dirty="0">
                <a:solidFill>
                  <a:schemeClr val="accent1"/>
                </a:solidFill>
                <a:latin typeface="Arial" panose="020B0604020202020204" pitchFamily="34" charset="0"/>
                <a:cs typeface="Arial" panose="020B0604020202020204" pitchFamily="34" charset="0"/>
              </a:rPr>
              <a:t>?</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4F1EEC46-BD55-9993-EE94-F771B188C294}"/>
              </a:ext>
            </a:extLst>
          </p:cNvPr>
          <p:cNvSpPr>
            <a:spLocks noGrp="1"/>
          </p:cNvSpPr>
          <p:nvPr>
            <p:ph type="subTitle" idx="1"/>
          </p:nvPr>
        </p:nvSpPr>
        <p:spPr>
          <a:xfrm>
            <a:off x="918577" y="1450127"/>
            <a:ext cx="10946852" cy="5270162"/>
          </a:xfrm>
        </p:spPr>
        <p:txBody>
          <a:bodyPr>
            <a:noAutofit/>
          </a:bodyPr>
          <a:lstStyle/>
          <a:p>
            <a:r>
              <a:rPr lang="ro-RO"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 Un autoencoder </a:t>
            </a:r>
            <a:r>
              <a:rPr lang="en-US" sz="2400" dirty="0" err="1">
                <a:latin typeface="Arial" panose="020B0604020202020204" pitchFamily="34" charset="0"/>
                <a:cs typeface="Arial" panose="020B0604020202020204" pitchFamily="34" charset="0"/>
              </a:rPr>
              <a:t>este</a:t>
            </a:r>
            <a:r>
              <a:rPr lang="en-US" sz="2400" dirty="0">
                <a:latin typeface="Arial" panose="020B0604020202020204" pitchFamily="34" charset="0"/>
                <a:cs typeface="Arial" panose="020B0604020202020204" pitchFamily="34" charset="0"/>
              </a:rPr>
              <a:t> un tip special de </a:t>
            </a:r>
            <a:r>
              <a:rPr lang="en-US" sz="2400" dirty="0" err="1">
                <a:latin typeface="Arial" panose="020B0604020202020204" pitchFamily="34" charset="0"/>
                <a:cs typeface="Arial" panose="020B0604020202020204" pitchFamily="34" charset="0"/>
              </a:rPr>
              <a:t>rețea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neuronală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artificială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antrenată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reconstruiască</a:t>
            </a:r>
            <a:r>
              <a:rPr lang="en-US" sz="2400" dirty="0">
                <a:latin typeface="Arial" panose="020B0604020202020204" pitchFamily="34" charset="0"/>
                <a:cs typeface="Arial" panose="020B0604020202020204" pitchFamily="34" charset="0"/>
              </a:rPr>
              <a:t> la </a:t>
            </a:r>
            <a:r>
              <a:rPr lang="en-US" sz="2400" dirty="0" err="1">
                <a:latin typeface="Arial" panose="020B0604020202020204" pitchFamily="34" charset="0"/>
                <a:cs typeface="Arial" panose="020B0604020202020204" pitchFamily="34" charset="0"/>
              </a:rPr>
              <a:t>ieșire</a:t>
            </a:r>
            <a:r>
              <a:rPr lang="en-US" sz="2400" dirty="0">
                <a:latin typeface="Arial" panose="020B0604020202020204" pitchFamily="34" charset="0"/>
                <a:cs typeface="Arial" panose="020B0604020202020204" pitchFamily="34" charset="0"/>
              </a:rPr>
              <a:t> exact </a:t>
            </a:r>
            <a:r>
              <a:rPr lang="en-US" sz="2400" dirty="0" err="1">
                <a:latin typeface="Arial" panose="020B0604020202020204" pitchFamily="34" charset="0"/>
                <a:cs typeface="Arial" panose="020B0604020202020204" pitchFamily="34" charset="0"/>
              </a:rPr>
              <a:t>aceleași</a:t>
            </a:r>
            <a:r>
              <a:rPr lang="en-US" sz="2400" dirty="0">
                <a:latin typeface="Arial" panose="020B0604020202020204" pitchFamily="34" charset="0"/>
                <a:cs typeface="Arial" panose="020B0604020202020204" pitchFamily="34" charset="0"/>
              </a:rPr>
              <a:t> date pe care le-a </a:t>
            </a:r>
            <a:r>
              <a:rPr lang="en-US" sz="2400" dirty="0" err="1">
                <a:latin typeface="Arial" panose="020B0604020202020204" pitchFamily="34" charset="0"/>
                <a:cs typeface="Arial" panose="020B0604020202020204" pitchFamily="34" charset="0"/>
              </a:rPr>
              <a:t>primit</a:t>
            </a:r>
            <a:r>
              <a:rPr lang="en-US" sz="2400" dirty="0">
                <a:latin typeface="Arial" panose="020B0604020202020204" pitchFamily="34" charset="0"/>
                <a:cs typeface="Arial" panose="020B0604020202020204" pitchFamily="34" charset="0"/>
              </a:rPr>
              <a:t> la </a:t>
            </a:r>
            <a:r>
              <a:rPr lang="en-US" sz="2400" dirty="0" err="1">
                <a:latin typeface="Arial" panose="020B0604020202020204" pitchFamily="34" charset="0"/>
                <a:cs typeface="Arial" panose="020B0604020202020204" pitchFamily="34" charset="0"/>
              </a:rPr>
              <a:t>intrare</a:t>
            </a:r>
            <a:r>
              <a:rPr lang="en-US" sz="2400" dirty="0">
                <a:latin typeface="Arial" panose="020B0604020202020204" pitchFamily="34" charset="0"/>
                <a:cs typeface="Arial" panose="020B0604020202020204" pitchFamily="34" charset="0"/>
              </a:rPr>
              <a:t>. Cu </a:t>
            </a:r>
            <a:r>
              <a:rPr lang="en-US" sz="2400" dirty="0" err="1">
                <a:latin typeface="Arial" panose="020B0604020202020204" pitchFamily="34" charset="0"/>
                <a:cs typeface="Arial" panose="020B0604020202020204" pitchFamily="34" charset="0"/>
              </a:rPr>
              <a:t>alte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cuvinte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rețeaua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învață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comprim</a:t>
            </a:r>
            <a:r>
              <a:rPr lang="ro-RO"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datele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într</a:t>
            </a:r>
            <a:r>
              <a:rPr lang="en-US" sz="2400" dirty="0">
                <a:latin typeface="Arial" panose="020B0604020202020204" pitchFamily="34" charset="0"/>
                <a:cs typeface="Arial" panose="020B0604020202020204" pitchFamily="34" charset="0"/>
              </a:rPr>
              <a:t>-o </a:t>
            </a:r>
            <a:r>
              <a:rPr lang="en-US" sz="2400" dirty="0" err="1">
                <a:latin typeface="Arial" panose="020B0604020202020204" pitchFamily="34" charset="0"/>
                <a:cs typeface="Arial" panose="020B0604020202020204" pitchFamily="34" charset="0"/>
              </a:rPr>
              <a:t>reprezentare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mică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apoi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reconstruiască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datele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originale</a:t>
            </a:r>
            <a:r>
              <a:rPr lang="en-US" sz="2400" dirty="0">
                <a:latin typeface="Arial" panose="020B0604020202020204" pitchFamily="34" charset="0"/>
                <a:cs typeface="Arial" panose="020B0604020202020204" pitchFamily="34" charset="0"/>
              </a:rPr>
              <a:t> din </a:t>
            </a:r>
            <a:r>
              <a:rPr lang="en-US" sz="2400" dirty="0" err="1">
                <a:latin typeface="Arial" panose="020B0604020202020204" pitchFamily="34" charset="0"/>
                <a:cs typeface="Arial" panose="020B0604020202020204" pitchFamily="34" charset="0"/>
              </a:rPr>
              <a:t>această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reprezentare</a:t>
            </a:r>
            <a:r>
              <a:rPr lang="en-US" sz="2400" dirty="0">
                <a:latin typeface="Arial" panose="020B0604020202020204" pitchFamily="34" charset="0"/>
                <a:cs typeface="Arial" panose="020B0604020202020204" pitchFamily="34" charset="0"/>
              </a:rPr>
              <a:t>.</a:t>
            </a:r>
            <a:endParaRPr lang="ro-RO" sz="2400" dirty="0">
              <a:latin typeface="Arial" panose="020B0604020202020204" pitchFamily="34" charset="0"/>
              <a:cs typeface="Arial" panose="020B0604020202020204" pitchFamily="34" charset="0"/>
            </a:endParaRPr>
          </a:p>
          <a:p>
            <a:r>
              <a:rPr lang="ro-RO" sz="2400" dirty="0">
                <a:latin typeface="Arial" panose="020B0604020202020204" pitchFamily="34" charset="0"/>
                <a:cs typeface="Arial" panose="020B0604020202020204" pitchFamily="34" charset="0"/>
              </a:rPr>
              <a:t>	</a:t>
            </a:r>
            <a:r>
              <a:rPr lang="fr-FR" sz="2400" dirty="0">
                <a:latin typeface="Arial" panose="020B0604020202020204" pitchFamily="34" charset="0"/>
                <a:cs typeface="Arial" panose="020B0604020202020204" pitchFamily="34" charset="0"/>
              </a:rPr>
              <a:t> </a:t>
            </a:r>
            <a:r>
              <a:rPr lang="fr-FR" sz="2400" b="1" dirty="0">
                <a:latin typeface="Arial" panose="020B0604020202020204" pitchFamily="34" charset="0"/>
                <a:cs typeface="Arial" panose="020B0604020202020204" pitchFamily="34" charset="0"/>
              </a:rPr>
              <a:t>Un </a:t>
            </a:r>
            <a:r>
              <a:rPr lang="fr-FR" sz="2400" b="1" dirty="0" err="1">
                <a:latin typeface="Arial" panose="020B0604020202020204" pitchFamily="34" charset="0"/>
                <a:cs typeface="Arial" panose="020B0604020202020204" pitchFamily="34" charset="0"/>
              </a:rPr>
              <a:t>autoencoder</a:t>
            </a:r>
            <a:r>
              <a:rPr lang="fr-FR" sz="2400" b="1" dirty="0">
                <a:latin typeface="Arial" panose="020B0604020202020204" pitchFamily="34" charset="0"/>
                <a:cs typeface="Arial" panose="020B0604020202020204" pitchFamily="34" charset="0"/>
              </a:rPr>
              <a:t> are </a:t>
            </a:r>
            <a:r>
              <a:rPr lang="fr-FR" sz="2400" b="1" dirty="0" err="1">
                <a:latin typeface="Arial" panose="020B0604020202020204" pitchFamily="34" charset="0"/>
                <a:cs typeface="Arial" panose="020B0604020202020204" pitchFamily="34" charset="0"/>
              </a:rPr>
              <a:t>două</a:t>
            </a:r>
            <a:r>
              <a:rPr lang="fr-FR" sz="2400" b="1" dirty="0">
                <a:latin typeface="Arial" panose="020B0604020202020204" pitchFamily="34" charset="0"/>
                <a:cs typeface="Arial" panose="020B0604020202020204" pitchFamily="34" charset="0"/>
              </a:rPr>
              <a:t> </a:t>
            </a:r>
            <a:r>
              <a:rPr lang="fr-FR" sz="2400" b="1" dirty="0" err="1">
                <a:latin typeface="Arial" panose="020B0604020202020204" pitchFamily="34" charset="0"/>
                <a:cs typeface="Arial" panose="020B0604020202020204" pitchFamily="34" charset="0"/>
              </a:rPr>
              <a:t>părți</a:t>
            </a:r>
            <a:r>
              <a:rPr lang="fr-FR" sz="2400" b="1" dirty="0">
                <a:latin typeface="Arial" panose="020B0604020202020204" pitchFamily="34" charset="0"/>
                <a:cs typeface="Arial" panose="020B0604020202020204" pitchFamily="34" charset="0"/>
              </a:rPr>
              <a:t> principale:</a:t>
            </a:r>
            <a:endParaRPr lang="ro-RO" sz="2400" b="1" dirty="0">
              <a:latin typeface="Arial" panose="020B0604020202020204" pitchFamily="34" charset="0"/>
              <a:cs typeface="Arial" panose="020B0604020202020204" pitchFamily="34" charset="0"/>
            </a:endParaRPr>
          </a:p>
          <a:p>
            <a:pPr marL="1828800" lvl="3" indent="-457200" algn="l">
              <a:buFont typeface="Wingdings" panose="05000000000000000000" pitchFamily="2" charset="2"/>
              <a:buChar char="Ø"/>
            </a:pPr>
            <a:r>
              <a:rPr lang="ro-RO" sz="2200" b="1" i="0" dirty="0">
                <a:latin typeface="Arial" panose="020B0604020202020204" pitchFamily="34" charset="0"/>
                <a:cs typeface="Arial" panose="020B0604020202020204" pitchFamily="34" charset="0"/>
              </a:rPr>
              <a:t>Codificator (</a:t>
            </a:r>
            <a:r>
              <a:rPr lang="ro-RO" sz="2200" b="1" i="0" dirty="0" err="1">
                <a:latin typeface="Arial" panose="020B0604020202020204" pitchFamily="34" charset="0"/>
                <a:cs typeface="Arial" panose="020B0604020202020204" pitchFamily="34" charset="0"/>
              </a:rPr>
              <a:t>encoder</a:t>
            </a:r>
            <a:r>
              <a:rPr lang="ro-RO" sz="2200" b="1" i="0" dirty="0">
                <a:latin typeface="Arial" panose="020B0604020202020204" pitchFamily="34" charset="0"/>
                <a:cs typeface="Arial" panose="020B0604020202020204" pitchFamily="34" charset="0"/>
              </a:rPr>
              <a:t>): </a:t>
            </a:r>
            <a:r>
              <a:rPr lang="ro-RO" sz="2400" i="0" dirty="0">
                <a:latin typeface="Arial" panose="020B0604020202020204" pitchFamily="34" charset="0"/>
                <a:cs typeface="Arial" panose="020B0604020202020204" pitchFamily="34" charset="0"/>
              </a:rPr>
              <a:t>Această parte a rețelei primește datele de intrare și le transformă într-o reprezentare latentă de dimensiuni mai mici. Această reprezentare captează caracteristicile esențiale ale datelor.</a:t>
            </a:r>
          </a:p>
          <a:p>
            <a:pPr marL="1828800" lvl="3" indent="-457200" algn="l">
              <a:buFont typeface="Wingdings" panose="05000000000000000000" pitchFamily="2" charset="2"/>
              <a:buChar char="Ø"/>
            </a:pPr>
            <a:r>
              <a:rPr lang="ro-RO" sz="2400" b="1" i="0" dirty="0">
                <a:latin typeface="Arial" panose="020B0604020202020204" pitchFamily="34" charset="0"/>
                <a:cs typeface="Arial" panose="020B0604020202020204" pitchFamily="34" charset="0"/>
              </a:rPr>
              <a:t>Decodificator (decoder): </a:t>
            </a:r>
            <a:r>
              <a:rPr lang="ro-RO" sz="2400" i="0" dirty="0">
                <a:latin typeface="Arial" panose="020B0604020202020204" pitchFamily="34" charset="0"/>
                <a:cs typeface="Arial" panose="020B0604020202020204" pitchFamily="34" charset="0"/>
              </a:rPr>
              <a:t>Această parte a rețelei ia reprezentarea latentă și încearcă să reconstruiască datele originale cât mai fidel posibil.</a:t>
            </a:r>
          </a:p>
          <a:p>
            <a:endParaRPr lang="ro-RO" sz="2400" dirty="0">
              <a:latin typeface="Arial" panose="020B0604020202020204" pitchFamily="34" charset="0"/>
              <a:cs typeface="Arial" panose="020B0604020202020204" pitchFamily="34" charset="0"/>
            </a:endParaRPr>
          </a:p>
        </p:txBody>
      </p:sp>
      <p:cxnSp>
        <p:nvCxnSpPr>
          <p:cNvPr id="19" name="Straight Connector 10">
            <a:extLst>
              <a:ext uri="{FF2B5EF4-FFF2-40B4-BE49-F238E27FC236}">
                <a16:creationId xmlns:a16="http://schemas.microsoft.com/office/drawing/2014/main" id="{D6C3C81A-1F92-C7F7-344D-968AB2FF7B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25C66C43-A246-0675-543D-5900BCE44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0003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EEBAE8F2-1B85-749B-A90D-05CFF8B439D9}"/>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427DDCD1-AA50-60D6-E07B-CFFCE929469B}"/>
              </a:ext>
            </a:extLst>
          </p:cNvPr>
          <p:cNvSpPr>
            <a:spLocks noGrp="1"/>
          </p:cNvSpPr>
          <p:nvPr>
            <p:ph type="ctrTitle"/>
          </p:nvPr>
        </p:nvSpPr>
        <p:spPr>
          <a:xfrm>
            <a:off x="1399050" y="354459"/>
            <a:ext cx="9501831"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Antrenarea Modelului</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F22497B7-5179-91EC-A2AD-9569DA2BC8F3}"/>
              </a:ext>
            </a:extLst>
          </p:cNvPr>
          <p:cNvSpPr>
            <a:spLocks noGrp="1"/>
          </p:cNvSpPr>
          <p:nvPr>
            <p:ph type="subTitle" idx="1"/>
          </p:nvPr>
        </p:nvSpPr>
        <p:spPr>
          <a:xfrm>
            <a:off x="1078995" y="1143292"/>
            <a:ext cx="10787654" cy="5627377"/>
          </a:xfrm>
        </p:spPr>
        <p:txBody>
          <a:bodyPr>
            <a:normAutofit fontScale="92500" lnSpcReduction="10000"/>
          </a:bodyPr>
          <a:lstStyle/>
          <a:p>
            <a:r>
              <a:rPr lang="ro-RO" sz="3400" b="1" dirty="0">
                <a:latin typeface="Arial" panose="020B0604020202020204" pitchFamily="34" charset="0"/>
                <a:cs typeface="Arial" panose="020B0604020202020204" pitchFamily="34" charset="0"/>
              </a:rPr>
              <a:t>	</a:t>
            </a:r>
          </a:p>
          <a:p>
            <a:r>
              <a:rPr lang="ro-RO" sz="3000" dirty="0">
                <a:latin typeface="Arial" panose="020B0604020202020204" pitchFamily="34" charset="0"/>
                <a:cs typeface="Arial" panose="020B0604020202020204" pitchFamily="34" charset="0"/>
              </a:rPr>
              <a:t>	Rețeaua este antrenată să minimizeze diferența dintre datele reconstruite și datele originale. Cu alte cuvinte, </a:t>
            </a:r>
            <a:r>
              <a:rPr lang="ro-RO" sz="3000" dirty="0" err="1">
                <a:latin typeface="Arial" panose="020B0604020202020204" pitchFamily="34" charset="0"/>
                <a:cs typeface="Arial" panose="020B0604020202020204" pitchFamily="34" charset="0"/>
              </a:rPr>
              <a:t>autoencoderul</a:t>
            </a:r>
            <a:r>
              <a:rPr lang="ro-RO" sz="3000" dirty="0">
                <a:latin typeface="Arial" panose="020B0604020202020204" pitchFamily="34" charset="0"/>
                <a:cs typeface="Arial" panose="020B0604020202020204" pitchFamily="34" charset="0"/>
              </a:rPr>
              <a:t> încearcă să devină cât mai bun la a reproduce exact ceea ce i-a fost dat la intrare.</a:t>
            </a:r>
            <a:endParaRPr lang="ro-RO" sz="3000" b="1" dirty="0">
              <a:latin typeface="Arial" panose="020B0604020202020204" pitchFamily="34" charset="0"/>
              <a:cs typeface="Arial" panose="020B0604020202020204" pitchFamily="34" charset="0"/>
            </a:endParaRPr>
          </a:p>
          <a:p>
            <a:r>
              <a:rPr lang="ro-RO" sz="3000" b="1" dirty="0">
                <a:latin typeface="Arial" panose="020B0604020202020204" pitchFamily="34" charset="0"/>
                <a:cs typeface="Arial" panose="020B0604020202020204" pitchFamily="34" charset="0"/>
              </a:rPr>
              <a:t>	Parametrii utilizați în etapa de a</a:t>
            </a:r>
            <a:r>
              <a:rPr lang="en-US" sz="3000" b="1" dirty="0" err="1">
                <a:latin typeface="Arial" panose="020B0604020202020204" pitchFamily="34" charset="0"/>
                <a:cs typeface="Arial" panose="020B0604020202020204" pitchFamily="34" charset="0"/>
              </a:rPr>
              <a:t>ntrenare</a:t>
            </a:r>
            <a:r>
              <a:rPr lang="en-US" sz="3000" b="1" dirty="0">
                <a:latin typeface="Arial" panose="020B0604020202020204" pitchFamily="34" charset="0"/>
                <a:cs typeface="Arial" panose="020B0604020202020204" pitchFamily="34" charset="0"/>
              </a:rPr>
              <a:t> </a:t>
            </a:r>
            <a:r>
              <a:rPr lang="ro-RO" sz="3000" b="1" dirty="0">
                <a:latin typeface="Arial" panose="020B0604020202020204" pitchFamily="34" charset="0"/>
                <a:cs typeface="Arial" panose="020B0604020202020204" pitchFamily="34" charset="0"/>
              </a:rPr>
              <a:t>a </a:t>
            </a:r>
            <a:r>
              <a:rPr lang="en-US" sz="3000" b="1" dirty="0">
                <a:latin typeface="Arial" panose="020B0604020202020204" pitchFamily="34" charset="0"/>
                <a:cs typeface="Arial" panose="020B0604020202020204" pitchFamily="34" charset="0"/>
              </a:rPr>
              <a:t>model</a:t>
            </a:r>
            <a:r>
              <a:rPr lang="ro-RO" sz="3000" b="1" dirty="0">
                <a:latin typeface="Arial" panose="020B0604020202020204" pitchFamily="34" charset="0"/>
                <a:cs typeface="Arial" panose="020B0604020202020204" pitchFamily="34" charset="0"/>
              </a:rPr>
              <a:t>ului</a:t>
            </a:r>
            <a:endParaRPr lang="ro-RO" sz="3000" dirty="0">
              <a:latin typeface="Arial" panose="020B0604020202020204" pitchFamily="34" charset="0"/>
              <a:cs typeface="Arial" panose="020B0604020202020204" pitchFamily="34" charset="0"/>
            </a:endParaRPr>
          </a:p>
          <a:p>
            <a:r>
              <a:rPr lang="ro-RO" sz="3000" dirty="0">
                <a:latin typeface="Arial" panose="020B0604020202020204" pitchFamily="34" charset="0"/>
                <a:cs typeface="Arial" panose="020B0604020202020204" pitchFamily="34" charset="0"/>
              </a:rPr>
              <a:t>		- </a:t>
            </a:r>
            <a:r>
              <a:rPr lang="en-US" sz="3000" b="1" dirty="0">
                <a:latin typeface="Arial" panose="020B0604020202020204" pitchFamily="34" charset="0"/>
                <a:cs typeface="Arial" panose="020B0604020202020204" pitchFamily="34" charset="0"/>
              </a:rPr>
              <a:t>num</a:t>
            </a:r>
            <a:r>
              <a:rPr lang="ro-RO" sz="3000" b="1" dirty="0" err="1">
                <a:latin typeface="Arial" panose="020B0604020202020204" pitchFamily="34" charset="0"/>
                <a:cs typeface="Arial" panose="020B0604020202020204" pitchFamily="34" charset="0"/>
              </a:rPr>
              <a:t>ăr</a:t>
            </a:r>
            <a:r>
              <a:rPr lang="en-US" sz="3000" b="1" dirty="0">
                <a:latin typeface="Arial" panose="020B0604020202020204" pitchFamily="34" charset="0"/>
                <a:cs typeface="Arial" panose="020B0604020202020204" pitchFamily="34" charset="0"/>
              </a:rPr>
              <a:t> </a:t>
            </a:r>
            <a:r>
              <a:rPr lang="en-US" sz="3000" b="1" dirty="0" err="1">
                <a:latin typeface="Arial" panose="020B0604020202020204" pitchFamily="34" charset="0"/>
                <a:cs typeface="Arial" panose="020B0604020202020204" pitchFamily="34" charset="0"/>
              </a:rPr>
              <a:t>epoci</a:t>
            </a:r>
            <a:r>
              <a:rPr lang="en-US" sz="3000" dirty="0">
                <a:latin typeface="Arial" panose="020B0604020202020204" pitchFamily="34" charset="0"/>
                <a:cs typeface="Arial" panose="020B0604020202020204" pitchFamily="34" charset="0"/>
              </a:rPr>
              <a:t>: </a:t>
            </a:r>
            <a:r>
              <a:rPr lang="ro-RO" sz="3000" dirty="0">
                <a:latin typeface="Arial" panose="020B0604020202020204" pitchFamily="34" charset="0"/>
                <a:cs typeface="Arial" panose="020B0604020202020204" pitchFamily="34" charset="0"/>
              </a:rPr>
              <a:t>30. O epocă reprezintă o iterație completă prin setul de date de antrenare.</a:t>
            </a:r>
            <a:endParaRPr lang="en-US" sz="3000" dirty="0">
              <a:latin typeface="Arial" panose="020B0604020202020204" pitchFamily="34" charset="0"/>
              <a:cs typeface="Arial" panose="020B0604020202020204" pitchFamily="34" charset="0"/>
            </a:endParaRPr>
          </a:p>
          <a:p>
            <a:r>
              <a:rPr lang="ro-RO" sz="3000" dirty="0">
                <a:latin typeface="Arial" panose="020B0604020202020204" pitchFamily="34" charset="0"/>
                <a:cs typeface="Arial" panose="020B0604020202020204" pitchFamily="34" charset="0"/>
              </a:rPr>
              <a:t> 		- </a:t>
            </a:r>
            <a:r>
              <a:rPr lang="en-US" sz="3000" b="1" dirty="0">
                <a:latin typeface="Arial" panose="020B0604020202020204" pitchFamily="34" charset="0"/>
                <a:cs typeface="Arial" panose="020B0604020202020204" pitchFamily="34" charset="0"/>
              </a:rPr>
              <a:t>batch size</a:t>
            </a:r>
            <a:r>
              <a:rPr lang="ro-RO" sz="3000" dirty="0">
                <a:latin typeface="Arial" panose="020B0604020202020204" pitchFamily="34" charset="0"/>
                <a:cs typeface="Arial" panose="020B0604020202020204" pitchFamily="34" charset="0"/>
              </a:rPr>
              <a:t>: 256. Acesta determină </a:t>
            </a:r>
            <a:r>
              <a:rPr lang="pt-BR" sz="3000" dirty="0">
                <a:latin typeface="Arial" panose="020B0604020202020204" pitchFamily="34" charset="0"/>
                <a:cs typeface="Arial" panose="020B0604020202020204" pitchFamily="34" charset="0"/>
              </a:rPr>
              <a:t>numărul de exemple de antrena</a:t>
            </a:r>
            <a:r>
              <a:rPr lang="ro-RO" sz="3000" dirty="0">
                <a:latin typeface="Arial" panose="020B0604020202020204" pitchFamily="34" charset="0"/>
                <a:cs typeface="Arial" panose="020B0604020202020204" pitchFamily="34" charset="0"/>
              </a:rPr>
              <a:t>re</a:t>
            </a:r>
            <a:r>
              <a:rPr lang="pt-BR" sz="3000" dirty="0">
                <a:latin typeface="Arial" panose="020B0604020202020204" pitchFamily="34" charset="0"/>
                <a:cs typeface="Arial" panose="020B0604020202020204" pitchFamily="34" charset="0"/>
              </a:rPr>
              <a:t> procesate într-o singură iterație</a:t>
            </a:r>
            <a:r>
              <a:rPr lang="ro-RO" sz="3400" dirty="0">
                <a:latin typeface="Arial" panose="020B0604020202020204" pitchFamily="34" charset="0"/>
                <a:cs typeface="Arial" panose="020B0604020202020204" pitchFamily="34" charset="0"/>
              </a:rPr>
              <a:t>.</a:t>
            </a:r>
          </a:p>
          <a:p>
            <a:endParaRPr lang="en-US" sz="3400" dirty="0">
              <a:latin typeface="Arial" panose="020B0604020202020204" pitchFamily="34" charset="0"/>
              <a:cs typeface="Arial" panose="020B0604020202020204" pitchFamily="34" charset="0"/>
            </a:endParaRPr>
          </a:p>
          <a:p>
            <a:r>
              <a:rPr lang="en-US" sz="3400" dirty="0">
                <a:latin typeface="Arial" panose="020B0604020202020204" pitchFamily="34" charset="0"/>
                <a:cs typeface="Arial" panose="020B0604020202020204" pitchFamily="34" charset="0"/>
              </a:rPr>
              <a:t>		</a:t>
            </a:r>
            <a:endParaRPr lang="ro-RO" sz="3000" dirty="0">
              <a:latin typeface="Arial" panose="020B0604020202020204" pitchFamily="34" charset="0"/>
              <a:cs typeface="Arial" panose="020B0604020202020204" pitchFamily="34" charset="0"/>
            </a:endParaRPr>
          </a:p>
          <a:p>
            <a:pPr marL="0" indent="0">
              <a:buNone/>
            </a:pPr>
            <a:endParaRPr lang="en-US" sz="3000" dirty="0">
              <a:latin typeface="Arial" panose="020B0604020202020204" pitchFamily="34" charset="0"/>
              <a:cs typeface="Arial" panose="020B0604020202020204" pitchFamily="34" charset="0"/>
            </a:endParaRPr>
          </a:p>
          <a:p>
            <a:endParaRPr lang="ro-RO" dirty="0"/>
          </a:p>
        </p:txBody>
      </p:sp>
      <p:cxnSp>
        <p:nvCxnSpPr>
          <p:cNvPr id="19" name="Straight Connector 10">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8667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20B53818-07A8-A9E0-3A1B-69FBE17E7C5C}"/>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D87298D3-436F-AA42-2AE4-17F0DCA3D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FF952D40-4158-B341-2283-892F38D2ED6C}"/>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DC580AD0-6F48-2F35-D3E0-1805D100DEFC}"/>
              </a:ext>
            </a:extLst>
          </p:cNvPr>
          <p:cNvSpPr>
            <a:spLocks noGrp="1"/>
          </p:cNvSpPr>
          <p:nvPr>
            <p:ph type="ctrTitle"/>
          </p:nvPr>
        </p:nvSpPr>
        <p:spPr>
          <a:xfrm>
            <a:off x="1399050" y="354459"/>
            <a:ext cx="9501831"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Pierderea și acuratețea</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19F7AE7E-55BB-583F-6C25-F519CE73682F}"/>
              </a:ext>
            </a:extLst>
          </p:cNvPr>
          <p:cNvSpPr>
            <a:spLocks noGrp="1"/>
          </p:cNvSpPr>
          <p:nvPr>
            <p:ph type="subTitle" idx="1"/>
          </p:nvPr>
        </p:nvSpPr>
        <p:spPr>
          <a:xfrm>
            <a:off x="1078995" y="1143292"/>
            <a:ext cx="10787654" cy="5627377"/>
          </a:xfrm>
        </p:spPr>
        <p:txBody>
          <a:bodyPr>
            <a:normAutofit/>
          </a:bodyPr>
          <a:lstStyle/>
          <a:p>
            <a:r>
              <a:rPr lang="ro-RO" sz="3400" b="1" dirty="0">
                <a:latin typeface="Arial" panose="020B0604020202020204" pitchFamily="34" charset="0"/>
                <a:cs typeface="Arial" panose="020B0604020202020204" pitchFamily="34" charset="0"/>
              </a:rPr>
              <a:t>	</a:t>
            </a:r>
            <a:r>
              <a:rPr lang="ro-RO" sz="3000" dirty="0">
                <a:latin typeface="Arial" panose="020B0604020202020204" pitchFamily="34" charset="0"/>
                <a:cs typeface="Arial" panose="020B0604020202020204" pitchFamily="34" charset="0"/>
              </a:rPr>
              <a:t>Graficele de mai jos prezintă pierderea și acuratețea modelului pentru etapa de antrenare, respectiv pentru cea de testare/validare. </a:t>
            </a:r>
          </a:p>
          <a:p>
            <a:endParaRPr lang="ro-RO" sz="3400" dirty="0">
              <a:latin typeface="Arial" panose="020B0604020202020204" pitchFamily="34" charset="0"/>
              <a:cs typeface="Arial" panose="020B0604020202020204" pitchFamily="34" charset="0"/>
            </a:endParaRPr>
          </a:p>
          <a:p>
            <a:endParaRPr lang="en-US" sz="3400" dirty="0">
              <a:latin typeface="Arial" panose="020B0604020202020204" pitchFamily="34" charset="0"/>
              <a:cs typeface="Arial" panose="020B0604020202020204" pitchFamily="34" charset="0"/>
            </a:endParaRPr>
          </a:p>
          <a:p>
            <a:r>
              <a:rPr lang="en-US" sz="3400" dirty="0">
                <a:latin typeface="Arial" panose="020B0604020202020204" pitchFamily="34" charset="0"/>
                <a:cs typeface="Arial" panose="020B0604020202020204" pitchFamily="34" charset="0"/>
              </a:rPr>
              <a:t>		</a:t>
            </a:r>
            <a:endParaRPr lang="ro-RO" sz="3000" dirty="0">
              <a:latin typeface="Arial" panose="020B0604020202020204" pitchFamily="34" charset="0"/>
              <a:cs typeface="Arial" panose="020B0604020202020204" pitchFamily="34" charset="0"/>
            </a:endParaRPr>
          </a:p>
          <a:p>
            <a:pPr marL="0" indent="0">
              <a:buNone/>
            </a:pPr>
            <a:endParaRPr lang="en-US" sz="3000" dirty="0">
              <a:latin typeface="Arial" panose="020B0604020202020204" pitchFamily="34" charset="0"/>
              <a:cs typeface="Arial" panose="020B0604020202020204" pitchFamily="34" charset="0"/>
            </a:endParaRPr>
          </a:p>
          <a:p>
            <a:endParaRPr lang="ro-RO" dirty="0"/>
          </a:p>
        </p:txBody>
      </p:sp>
      <p:cxnSp>
        <p:nvCxnSpPr>
          <p:cNvPr id="19" name="Straight Connector 10">
            <a:extLst>
              <a:ext uri="{FF2B5EF4-FFF2-40B4-BE49-F238E27FC236}">
                <a16:creationId xmlns:a16="http://schemas.microsoft.com/office/drawing/2014/main" id="{C1DBEF7B-827D-C389-9569-0E31698472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57EB3720-BF5D-05DD-4D3E-276E30CFF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Imagine 6">
            <a:extLst>
              <a:ext uri="{FF2B5EF4-FFF2-40B4-BE49-F238E27FC236}">
                <a16:creationId xmlns:a16="http://schemas.microsoft.com/office/drawing/2014/main" id="{E6AA6AA2-2C86-FD1B-BCAF-5124131E8438}"/>
              </a:ext>
            </a:extLst>
          </p:cNvPr>
          <p:cNvPicPr>
            <a:picLocks noChangeAspect="1"/>
          </p:cNvPicPr>
          <p:nvPr/>
        </p:nvPicPr>
        <p:blipFill>
          <a:blip r:embed="rId3"/>
          <a:stretch>
            <a:fillRect/>
          </a:stretch>
        </p:blipFill>
        <p:spPr>
          <a:xfrm>
            <a:off x="938170" y="3007605"/>
            <a:ext cx="5550765" cy="3701831"/>
          </a:xfrm>
          <a:prstGeom prst="rect">
            <a:avLst/>
          </a:prstGeom>
        </p:spPr>
      </p:pic>
      <p:pic>
        <p:nvPicPr>
          <p:cNvPr id="9" name="Imagine 8">
            <a:extLst>
              <a:ext uri="{FF2B5EF4-FFF2-40B4-BE49-F238E27FC236}">
                <a16:creationId xmlns:a16="http://schemas.microsoft.com/office/drawing/2014/main" id="{F034C575-C443-4843-4527-13BF0E67CE13}"/>
              </a:ext>
            </a:extLst>
          </p:cNvPr>
          <p:cNvPicPr>
            <a:picLocks noChangeAspect="1"/>
          </p:cNvPicPr>
          <p:nvPr/>
        </p:nvPicPr>
        <p:blipFill>
          <a:blip r:embed="rId4"/>
          <a:stretch>
            <a:fillRect/>
          </a:stretch>
        </p:blipFill>
        <p:spPr>
          <a:xfrm>
            <a:off x="6562418" y="3007605"/>
            <a:ext cx="5425587" cy="3701830"/>
          </a:xfrm>
          <a:prstGeom prst="rect">
            <a:avLst/>
          </a:prstGeom>
        </p:spPr>
      </p:pic>
    </p:spTree>
    <p:extLst>
      <p:ext uri="{BB962C8B-B14F-4D97-AF65-F5344CB8AC3E}">
        <p14:creationId xmlns:p14="http://schemas.microsoft.com/office/powerpoint/2010/main" val="2811785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4A913C05-ECC3-B9AB-77BD-B9EEEBDDE97A}"/>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9D7B3BF3-3B94-421A-EC8E-CCC49A1F2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2C2740DC-4EA9-4AA7-9DCD-7244B43D6BA0}"/>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5B554877-51A7-A420-E401-47A3BED0C7CD}"/>
              </a:ext>
            </a:extLst>
          </p:cNvPr>
          <p:cNvSpPr>
            <a:spLocks noGrp="1"/>
          </p:cNvSpPr>
          <p:nvPr>
            <p:ph type="ctrTitle"/>
          </p:nvPr>
        </p:nvSpPr>
        <p:spPr>
          <a:xfrm>
            <a:off x="1399050" y="354459"/>
            <a:ext cx="9501831"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Vizualizare rezultate</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CEB9D07A-194C-F54A-7742-5C27897A975D}"/>
              </a:ext>
            </a:extLst>
          </p:cNvPr>
          <p:cNvSpPr>
            <a:spLocks noGrp="1"/>
          </p:cNvSpPr>
          <p:nvPr>
            <p:ph type="subTitle" idx="1"/>
          </p:nvPr>
        </p:nvSpPr>
        <p:spPr>
          <a:xfrm>
            <a:off x="1078995" y="1143293"/>
            <a:ext cx="10787654" cy="539092"/>
          </a:xfrm>
        </p:spPr>
        <p:txBody>
          <a:bodyPr>
            <a:normAutofit fontScale="32500" lnSpcReduction="20000"/>
          </a:bodyPr>
          <a:lstStyle/>
          <a:p>
            <a:endParaRPr lang="en-US" sz="3400" dirty="0">
              <a:latin typeface="Arial" panose="020B0604020202020204" pitchFamily="34" charset="0"/>
              <a:cs typeface="Arial" panose="020B0604020202020204" pitchFamily="34" charset="0"/>
            </a:endParaRPr>
          </a:p>
          <a:p>
            <a:r>
              <a:rPr lang="en-US" sz="3400" dirty="0">
                <a:latin typeface="Arial" panose="020B0604020202020204" pitchFamily="34" charset="0"/>
                <a:cs typeface="Arial" panose="020B0604020202020204" pitchFamily="34" charset="0"/>
              </a:rPr>
              <a:t>		</a:t>
            </a:r>
            <a:endParaRPr lang="ro-RO" sz="3000" dirty="0">
              <a:latin typeface="Arial" panose="020B0604020202020204" pitchFamily="34" charset="0"/>
              <a:cs typeface="Arial" panose="020B0604020202020204" pitchFamily="34" charset="0"/>
            </a:endParaRPr>
          </a:p>
          <a:p>
            <a:pPr marL="0" indent="0">
              <a:buNone/>
            </a:pPr>
            <a:endParaRPr lang="en-US" sz="3000" dirty="0">
              <a:latin typeface="Arial" panose="020B0604020202020204" pitchFamily="34" charset="0"/>
              <a:cs typeface="Arial" panose="020B0604020202020204" pitchFamily="34" charset="0"/>
            </a:endParaRPr>
          </a:p>
          <a:p>
            <a:endParaRPr lang="ro-RO" dirty="0"/>
          </a:p>
        </p:txBody>
      </p:sp>
      <p:cxnSp>
        <p:nvCxnSpPr>
          <p:cNvPr id="19" name="Straight Connector 10">
            <a:extLst>
              <a:ext uri="{FF2B5EF4-FFF2-40B4-BE49-F238E27FC236}">
                <a16:creationId xmlns:a16="http://schemas.microsoft.com/office/drawing/2014/main" id="{95150913-6E56-A6DD-211E-BC270ECD5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F90A4AF7-9DF7-C244-DA47-8E226E0FE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Imagine 4">
            <a:extLst>
              <a:ext uri="{FF2B5EF4-FFF2-40B4-BE49-F238E27FC236}">
                <a16:creationId xmlns:a16="http://schemas.microsoft.com/office/drawing/2014/main" id="{936A01CE-AFB5-9D9A-04C5-5595C7BAFD00}"/>
              </a:ext>
            </a:extLst>
          </p:cNvPr>
          <p:cNvPicPr>
            <a:picLocks noChangeAspect="1"/>
          </p:cNvPicPr>
          <p:nvPr/>
        </p:nvPicPr>
        <p:blipFill>
          <a:blip r:embed="rId3"/>
          <a:stretch>
            <a:fillRect/>
          </a:stretch>
        </p:blipFill>
        <p:spPr>
          <a:xfrm>
            <a:off x="180780" y="1327935"/>
            <a:ext cx="11938369" cy="5172133"/>
          </a:xfrm>
          <a:prstGeom prst="rect">
            <a:avLst/>
          </a:prstGeom>
        </p:spPr>
      </p:pic>
    </p:spTree>
    <p:extLst>
      <p:ext uri="{BB962C8B-B14F-4D97-AF65-F5344CB8AC3E}">
        <p14:creationId xmlns:p14="http://schemas.microsoft.com/office/powerpoint/2010/main" val="353404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5FA153B1-CB17-DB75-0D75-895FDB645717}"/>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F55C088F-CFD4-98B6-92B3-7F489E83B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125AEF31-BC2E-91B7-B47C-348DB6080B67}"/>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F290F22A-B5E7-39E8-C357-1F5017E4A433}"/>
              </a:ext>
            </a:extLst>
          </p:cNvPr>
          <p:cNvSpPr>
            <a:spLocks noGrp="1"/>
          </p:cNvSpPr>
          <p:nvPr>
            <p:ph type="ctrTitle"/>
          </p:nvPr>
        </p:nvSpPr>
        <p:spPr>
          <a:xfrm>
            <a:off x="1399050" y="354459"/>
            <a:ext cx="9501831"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Vizualizare rezultate</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64A238C2-5AB6-3C47-E3AC-6D9E09DAEA5C}"/>
              </a:ext>
            </a:extLst>
          </p:cNvPr>
          <p:cNvSpPr>
            <a:spLocks noGrp="1"/>
          </p:cNvSpPr>
          <p:nvPr>
            <p:ph type="subTitle" idx="1"/>
          </p:nvPr>
        </p:nvSpPr>
        <p:spPr>
          <a:xfrm>
            <a:off x="1078995" y="1143293"/>
            <a:ext cx="10787654" cy="539092"/>
          </a:xfrm>
        </p:spPr>
        <p:txBody>
          <a:bodyPr>
            <a:normAutofit fontScale="32500" lnSpcReduction="20000"/>
          </a:bodyPr>
          <a:lstStyle/>
          <a:p>
            <a:endParaRPr lang="en-US" sz="3400" dirty="0">
              <a:latin typeface="Arial" panose="020B0604020202020204" pitchFamily="34" charset="0"/>
              <a:cs typeface="Arial" panose="020B0604020202020204" pitchFamily="34" charset="0"/>
            </a:endParaRPr>
          </a:p>
          <a:p>
            <a:r>
              <a:rPr lang="en-US" sz="3400" dirty="0">
                <a:latin typeface="Arial" panose="020B0604020202020204" pitchFamily="34" charset="0"/>
                <a:cs typeface="Arial" panose="020B0604020202020204" pitchFamily="34" charset="0"/>
              </a:rPr>
              <a:t>		</a:t>
            </a:r>
            <a:endParaRPr lang="ro-RO" sz="3000" dirty="0">
              <a:latin typeface="Arial" panose="020B0604020202020204" pitchFamily="34" charset="0"/>
              <a:cs typeface="Arial" panose="020B0604020202020204" pitchFamily="34" charset="0"/>
            </a:endParaRPr>
          </a:p>
          <a:p>
            <a:pPr marL="0" indent="0">
              <a:buNone/>
            </a:pPr>
            <a:endParaRPr lang="en-US" sz="3000" dirty="0">
              <a:latin typeface="Arial" panose="020B0604020202020204" pitchFamily="34" charset="0"/>
              <a:cs typeface="Arial" panose="020B0604020202020204" pitchFamily="34" charset="0"/>
            </a:endParaRPr>
          </a:p>
          <a:p>
            <a:endParaRPr lang="ro-RO" dirty="0"/>
          </a:p>
        </p:txBody>
      </p:sp>
      <p:cxnSp>
        <p:nvCxnSpPr>
          <p:cNvPr id="19" name="Straight Connector 10">
            <a:extLst>
              <a:ext uri="{FF2B5EF4-FFF2-40B4-BE49-F238E27FC236}">
                <a16:creationId xmlns:a16="http://schemas.microsoft.com/office/drawing/2014/main" id="{2F575BA2-26CA-D821-2A57-65496AED3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453FF6FC-EC91-7F5B-BB19-E8EB9974B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Imagine 5">
            <a:extLst>
              <a:ext uri="{FF2B5EF4-FFF2-40B4-BE49-F238E27FC236}">
                <a16:creationId xmlns:a16="http://schemas.microsoft.com/office/drawing/2014/main" id="{B343C225-511A-26FB-3BE9-FDD456E5BDA1}"/>
              </a:ext>
            </a:extLst>
          </p:cNvPr>
          <p:cNvPicPr>
            <a:picLocks noChangeAspect="1"/>
          </p:cNvPicPr>
          <p:nvPr/>
        </p:nvPicPr>
        <p:blipFill>
          <a:blip r:embed="rId3"/>
          <a:stretch>
            <a:fillRect/>
          </a:stretch>
        </p:blipFill>
        <p:spPr>
          <a:xfrm>
            <a:off x="229210" y="1389062"/>
            <a:ext cx="11841509" cy="5114479"/>
          </a:xfrm>
          <a:prstGeom prst="rect">
            <a:avLst/>
          </a:prstGeom>
        </p:spPr>
      </p:pic>
    </p:spTree>
    <p:extLst>
      <p:ext uri="{BB962C8B-B14F-4D97-AF65-F5344CB8AC3E}">
        <p14:creationId xmlns:p14="http://schemas.microsoft.com/office/powerpoint/2010/main" val="2855714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792D1C0B-E3B4-B0B6-F936-E1DEE954885E}"/>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6CEBCCD2-357C-FED0-0F5D-4B186AE4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52ED2F52-8638-5242-0D15-05E70D94B2B5}"/>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BD2A68F8-0EBD-0947-6F23-632FFD7AD9B2}"/>
              </a:ext>
            </a:extLst>
          </p:cNvPr>
          <p:cNvSpPr>
            <a:spLocks noGrp="1"/>
          </p:cNvSpPr>
          <p:nvPr>
            <p:ph type="ctrTitle"/>
          </p:nvPr>
        </p:nvSpPr>
        <p:spPr>
          <a:xfrm>
            <a:off x="1399050" y="354459"/>
            <a:ext cx="9501831"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Vizualizare rezultate</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06C0216D-BA34-E6C6-5795-CB8EEEB2AE6A}"/>
              </a:ext>
            </a:extLst>
          </p:cNvPr>
          <p:cNvSpPr>
            <a:spLocks noGrp="1"/>
          </p:cNvSpPr>
          <p:nvPr>
            <p:ph type="subTitle" idx="1"/>
          </p:nvPr>
        </p:nvSpPr>
        <p:spPr>
          <a:xfrm>
            <a:off x="1078995" y="1143293"/>
            <a:ext cx="10787654" cy="539092"/>
          </a:xfrm>
        </p:spPr>
        <p:txBody>
          <a:bodyPr>
            <a:normAutofit fontScale="32500" lnSpcReduction="20000"/>
          </a:bodyPr>
          <a:lstStyle/>
          <a:p>
            <a:endParaRPr lang="en-US" sz="3400" dirty="0">
              <a:latin typeface="Arial" panose="020B0604020202020204" pitchFamily="34" charset="0"/>
              <a:cs typeface="Arial" panose="020B0604020202020204" pitchFamily="34" charset="0"/>
            </a:endParaRPr>
          </a:p>
          <a:p>
            <a:r>
              <a:rPr lang="en-US" sz="3400" dirty="0">
                <a:latin typeface="Arial" panose="020B0604020202020204" pitchFamily="34" charset="0"/>
                <a:cs typeface="Arial" panose="020B0604020202020204" pitchFamily="34" charset="0"/>
              </a:rPr>
              <a:t>		</a:t>
            </a:r>
            <a:endParaRPr lang="ro-RO" sz="3000" dirty="0">
              <a:latin typeface="Arial" panose="020B0604020202020204" pitchFamily="34" charset="0"/>
              <a:cs typeface="Arial" panose="020B0604020202020204" pitchFamily="34" charset="0"/>
            </a:endParaRPr>
          </a:p>
          <a:p>
            <a:pPr marL="0" indent="0">
              <a:buNone/>
            </a:pPr>
            <a:endParaRPr lang="en-US" sz="3000" dirty="0">
              <a:latin typeface="Arial" panose="020B0604020202020204" pitchFamily="34" charset="0"/>
              <a:cs typeface="Arial" panose="020B0604020202020204" pitchFamily="34" charset="0"/>
            </a:endParaRPr>
          </a:p>
          <a:p>
            <a:endParaRPr lang="ro-RO" dirty="0"/>
          </a:p>
        </p:txBody>
      </p:sp>
      <p:cxnSp>
        <p:nvCxnSpPr>
          <p:cNvPr id="19" name="Straight Connector 10">
            <a:extLst>
              <a:ext uri="{FF2B5EF4-FFF2-40B4-BE49-F238E27FC236}">
                <a16:creationId xmlns:a16="http://schemas.microsoft.com/office/drawing/2014/main" id="{1E9E246C-74C8-F117-41A7-C937411032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D01E09B2-9330-12CD-18AB-44C88B24B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Imagine 5">
            <a:extLst>
              <a:ext uri="{FF2B5EF4-FFF2-40B4-BE49-F238E27FC236}">
                <a16:creationId xmlns:a16="http://schemas.microsoft.com/office/drawing/2014/main" id="{2E151347-F9E5-E090-8E5B-AD79D477EA9C}"/>
              </a:ext>
            </a:extLst>
          </p:cNvPr>
          <p:cNvPicPr>
            <a:picLocks noChangeAspect="1"/>
          </p:cNvPicPr>
          <p:nvPr/>
        </p:nvPicPr>
        <p:blipFill>
          <a:blip r:embed="rId3"/>
          <a:stretch>
            <a:fillRect/>
          </a:stretch>
        </p:blipFill>
        <p:spPr>
          <a:xfrm>
            <a:off x="216640" y="1327935"/>
            <a:ext cx="11866649" cy="5131150"/>
          </a:xfrm>
          <a:prstGeom prst="rect">
            <a:avLst/>
          </a:prstGeom>
        </p:spPr>
      </p:pic>
    </p:spTree>
    <p:extLst>
      <p:ext uri="{BB962C8B-B14F-4D97-AF65-F5344CB8AC3E}">
        <p14:creationId xmlns:p14="http://schemas.microsoft.com/office/powerpoint/2010/main" val="75558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74628784-0B1A-F14E-AE2D-BE831092D4A3}"/>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A741641B-3E24-C198-80BE-24B90F323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B59A8E63-48DF-81A0-3F05-4D736D5F7FD3}"/>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77E407F2-236C-901A-4FBA-873450108F81}"/>
              </a:ext>
            </a:extLst>
          </p:cNvPr>
          <p:cNvSpPr>
            <a:spLocks noGrp="1"/>
          </p:cNvSpPr>
          <p:nvPr>
            <p:ph type="ctrTitle"/>
          </p:nvPr>
        </p:nvSpPr>
        <p:spPr>
          <a:xfrm>
            <a:off x="1399050" y="354459"/>
            <a:ext cx="9501831"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Evaluarea performanței</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53418AF6-4945-3832-7720-6B6D0DB8558E}"/>
              </a:ext>
            </a:extLst>
          </p:cNvPr>
          <p:cNvSpPr>
            <a:spLocks noGrp="1"/>
          </p:cNvSpPr>
          <p:nvPr>
            <p:ph type="subTitle" idx="1"/>
          </p:nvPr>
        </p:nvSpPr>
        <p:spPr>
          <a:xfrm>
            <a:off x="1078995" y="1143293"/>
            <a:ext cx="10787654" cy="539092"/>
          </a:xfrm>
        </p:spPr>
        <p:txBody>
          <a:bodyPr>
            <a:normAutofit fontScale="32500" lnSpcReduction="20000"/>
          </a:bodyPr>
          <a:lstStyle/>
          <a:p>
            <a:endParaRPr lang="en-US" sz="3400" dirty="0">
              <a:latin typeface="Arial" panose="020B0604020202020204" pitchFamily="34" charset="0"/>
              <a:cs typeface="Arial" panose="020B0604020202020204" pitchFamily="34" charset="0"/>
            </a:endParaRPr>
          </a:p>
          <a:p>
            <a:r>
              <a:rPr lang="en-US" sz="3400" dirty="0">
                <a:latin typeface="Arial" panose="020B0604020202020204" pitchFamily="34" charset="0"/>
                <a:cs typeface="Arial" panose="020B0604020202020204" pitchFamily="34" charset="0"/>
              </a:rPr>
              <a:t>		</a:t>
            </a:r>
            <a:endParaRPr lang="ro-RO" sz="3000" dirty="0">
              <a:latin typeface="Arial" panose="020B0604020202020204" pitchFamily="34" charset="0"/>
              <a:cs typeface="Arial" panose="020B0604020202020204" pitchFamily="34" charset="0"/>
            </a:endParaRPr>
          </a:p>
          <a:p>
            <a:pPr marL="0" indent="0">
              <a:buNone/>
            </a:pPr>
            <a:endParaRPr lang="en-US" sz="3000" dirty="0">
              <a:latin typeface="Arial" panose="020B0604020202020204" pitchFamily="34" charset="0"/>
              <a:cs typeface="Arial" panose="020B0604020202020204" pitchFamily="34" charset="0"/>
            </a:endParaRPr>
          </a:p>
          <a:p>
            <a:endParaRPr lang="ro-RO" dirty="0"/>
          </a:p>
        </p:txBody>
      </p:sp>
      <p:cxnSp>
        <p:nvCxnSpPr>
          <p:cNvPr id="19" name="Straight Connector 10">
            <a:extLst>
              <a:ext uri="{FF2B5EF4-FFF2-40B4-BE49-F238E27FC236}">
                <a16:creationId xmlns:a16="http://schemas.microsoft.com/office/drawing/2014/main" id="{66390397-C4F3-72C2-D89E-7483E90C98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02B5FA8D-7C92-79B1-AE89-09CA47FC4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Imagine 5">
            <a:extLst>
              <a:ext uri="{FF2B5EF4-FFF2-40B4-BE49-F238E27FC236}">
                <a16:creationId xmlns:a16="http://schemas.microsoft.com/office/drawing/2014/main" id="{D77F8D43-920E-D8C6-9FB9-36BA1829F258}"/>
              </a:ext>
            </a:extLst>
          </p:cNvPr>
          <p:cNvPicPr>
            <a:picLocks noChangeAspect="1"/>
          </p:cNvPicPr>
          <p:nvPr/>
        </p:nvPicPr>
        <p:blipFill>
          <a:blip r:embed="rId3"/>
          <a:stretch>
            <a:fillRect/>
          </a:stretch>
        </p:blipFill>
        <p:spPr>
          <a:xfrm>
            <a:off x="1018466" y="1885735"/>
            <a:ext cx="10978903" cy="3336928"/>
          </a:xfrm>
          <a:prstGeom prst="rect">
            <a:avLst/>
          </a:prstGeom>
        </p:spPr>
      </p:pic>
    </p:spTree>
    <p:extLst>
      <p:ext uri="{BB962C8B-B14F-4D97-AF65-F5344CB8AC3E}">
        <p14:creationId xmlns:p14="http://schemas.microsoft.com/office/powerpoint/2010/main" val="45413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FD95DB1D-7524-7323-488B-49A4A52D794A}"/>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F4A77995-7673-E3F6-BFBB-A80EA6FA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D76FF35C-65B3-6C47-BBCC-8838DB7351D6}"/>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2B6BA443-F123-4264-AFC8-A63E9B36F157}"/>
              </a:ext>
            </a:extLst>
          </p:cNvPr>
          <p:cNvSpPr>
            <a:spLocks noGrp="1"/>
          </p:cNvSpPr>
          <p:nvPr>
            <p:ph type="ctrTitle"/>
          </p:nvPr>
        </p:nvSpPr>
        <p:spPr>
          <a:xfrm>
            <a:off x="1399050" y="354459"/>
            <a:ext cx="9501831"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Concluzii</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15ADD3BD-20D1-83C9-2319-2BDB07713A73}"/>
              </a:ext>
            </a:extLst>
          </p:cNvPr>
          <p:cNvSpPr>
            <a:spLocks noGrp="1"/>
          </p:cNvSpPr>
          <p:nvPr>
            <p:ph type="subTitle" idx="1"/>
          </p:nvPr>
        </p:nvSpPr>
        <p:spPr>
          <a:xfrm>
            <a:off x="1078995" y="1143293"/>
            <a:ext cx="10787654" cy="5360248"/>
          </a:xfrm>
        </p:spPr>
        <p:txBody>
          <a:bodyPr>
            <a:noAutofit/>
          </a:bodyPr>
          <a:lstStyle/>
          <a:p>
            <a:endParaRPr lang="en-US" sz="2800" i="1" dirty="0">
              <a:latin typeface="Arial" panose="020B0604020202020204" pitchFamily="34" charset="0"/>
              <a:cs typeface="Arial" panose="020B0604020202020204" pitchFamily="34" charset="0"/>
            </a:endParaRPr>
          </a:p>
          <a:p>
            <a:pPr marL="1371600" lvl="2" indent="-457200" algn="l">
              <a:buFont typeface="Wingdings" panose="05000000000000000000" pitchFamily="2" charset="2"/>
              <a:buChar char="ü"/>
            </a:pPr>
            <a:r>
              <a:rPr lang="ro-RO" sz="2800" i="0" dirty="0">
                <a:latin typeface="Arial" panose="020B0604020202020204" pitchFamily="34" charset="0"/>
                <a:cs typeface="Arial" panose="020B0604020202020204" pitchFamily="34" charset="0"/>
              </a:rPr>
              <a:t>Utilizarea unui </a:t>
            </a:r>
            <a:r>
              <a:rPr lang="ro-RO" sz="2800" i="0" dirty="0" err="1">
                <a:latin typeface="Arial" panose="020B0604020202020204" pitchFamily="34" charset="0"/>
                <a:cs typeface="Arial" panose="020B0604020202020204" pitchFamily="34" charset="0"/>
              </a:rPr>
              <a:t>autoencoder</a:t>
            </a:r>
            <a:r>
              <a:rPr lang="ro-RO" sz="2800" i="0" dirty="0">
                <a:latin typeface="Arial" panose="020B0604020202020204" pitchFamily="34" charset="0"/>
                <a:cs typeface="Arial" panose="020B0604020202020204" pitchFamily="34" charset="0"/>
              </a:rPr>
              <a:t> este o modalitate bună de a elimina zgomotul din imagini. </a:t>
            </a:r>
          </a:p>
          <a:p>
            <a:pPr marL="1371600" lvl="2" indent="-457200" algn="l">
              <a:buFont typeface="Wingdings" panose="05000000000000000000" pitchFamily="2" charset="2"/>
              <a:buChar char="ü"/>
            </a:pPr>
            <a:r>
              <a:rPr lang="ro-RO" sz="2800" i="0" dirty="0">
                <a:latin typeface="Arial" panose="020B0604020202020204" pitchFamily="34" charset="0"/>
                <a:cs typeface="Arial" panose="020B0604020202020204" pitchFamily="34" charset="0"/>
              </a:rPr>
              <a:t>Valorile pentru MSE (</a:t>
            </a:r>
            <a:r>
              <a:rPr lang="ro-RO" sz="2800" i="0" dirty="0" err="1">
                <a:latin typeface="Arial" panose="020B0604020202020204" pitchFamily="34" charset="0"/>
                <a:cs typeface="Arial" panose="020B0604020202020204" pitchFamily="34" charset="0"/>
              </a:rPr>
              <a:t>Mean</a:t>
            </a:r>
            <a:r>
              <a:rPr lang="ro-RO" sz="2800" i="0" dirty="0">
                <a:latin typeface="Arial" panose="020B0604020202020204" pitchFamily="34" charset="0"/>
                <a:cs typeface="Arial" panose="020B0604020202020204" pitchFamily="34" charset="0"/>
              </a:rPr>
              <a:t> </a:t>
            </a:r>
            <a:r>
              <a:rPr lang="ro-RO" sz="2800" i="0" dirty="0" err="1">
                <a:latin typeface="Arial" panose="020B0604020202020204" pitchFamily="34" charset="0"/>
                <a:cs typeface="Arial" panose="020B0604020202020204" pitchFamily="34" charset="0"/>
              </a:rPr>
              <a:t>Squared</a:t>
            </a:r>
            <a:r>
              <a:rPr lang="ro-RO" sz="2800" i="0" dirty="0">
                <a:latin typeface="Arial" panose="020B0604020202020204" pitchFamily="34" charset="0"/>
                <a:cs typeface="Arial" panose="020B0604020202020204" pitchFamily="34" charset="0"/>
              </a:rPr>
              <a:t> </a:t>
            </a:r>
            <a:r>
              <a:rPr lang="ro-RO" sz="2800" i="0" dirty="0" err="1">
                <a:latin typeface="Arial" panose="020B0604020202020204" pitchFamily="34" charset="0"/>
                <a:cs typeface="Arial" panose="020B0604020202020204" pitchFamily="34" charset="0"/>
              </a:rPr>
              <a:t>Error</a:t>
            </a:r>
            <a:r>
              <a:rPr lang="ro-RO" sz="2800" i="0" dirty="0">
                <a:latin typeface="Arial" panose="020B0604020202020204" pitchFamily="34" charset="0"/>
                <a:cs typeface="Arial" panose="020B0604020202020204" pitchFamily="34" charset="0"/>
              </a:rPr>
              <a:t>) și </a:t>
            </a:r>
            <a:r>
              <a:rPr lang="en-US" sz="2800" i="0" dirty="0">
                <a:latin typeface="Arial" panose="020B0604020202020204" pitchFamily="34" charset="0"/>
                <a:cs typeface="Arial" panose="020B0604020202020204" pitchFamily="34" charset="0"/>
              </a:rPr>
              <a:t>RMSE (Root Mean Squared Error)</a:t>
            </a:r>
            <a:r>
              <a:rPr lang="ro-RO" sz="2800" i="0" dirty="0">
                <a:latin typeface="Arial" panose="020B0604020202020204" pitchFamily="34" charset="0"/>
                <a:cs typeface="Arial" panose="020B0604020202020204" pitchFamily="34" charset="0"/>
              </a:rPr>
              <a:t> sunt mici, deci rezultatele obținute sunt satisfăcătoare. </a:t>
            </a:r>
          </a:p>
          <a:p>
            <a:pPr marL="1371600" lvl="2" indent="-457200" algn="l">
              <a:buFont typeface="Wingdings" panose="05000000000000000000" pitchFamily="2" charset="2"/>
              <a:buChar char="ü"/>
            </a:pPr>
            <a:r>
              <a:rPr lang="ro-RO" sz="2800" i="0" dirty="0">
                <a:latin typeface="Arial" panose="020B0604020202020204" pitchFamily="34" charset="0"/>
                <a:cs typeface="Arial" panose="020B0604020202020204" pitchFamily="34" charset="0"/>
              </a:rPr>
              <a:t>Există însă posibilitatea de îmbunătățire a programului, deoarece unele imagini prezise nu sunt identice cu cele originale, deci zgomotul nu e eliminat complet. </a:t>
            </a:r>
          </a:p>
          <a:p>
            <a:pPr marL="914400" lvl="1" indent="-457200" algn="l">
              <a:buFont typeface="Wingdings" panose="05000000000000000000" pitchFamily="2" charset="2"/>
              <a:buChar char="ü"/>
            </a:pPr>
            <a:endParaRPr lang="ro-RO" sz="2600" i="0" dirty="0">
              <a:latin typeface="Arial" panose="020B0604020202020204" pitchFamily="34" charset="0"/>
              <a:cs typeface="Arial" panose="020B0604020202020204" pitchFamily="34" charset="0"/>
            </a:endParaRPr>
          </a:p>
          <a:p>
            <a:endParaRPr lang="ro-RO" sz="2800" i="1" dirty="0">
              <a:latin typeface="Arial" panose="020B0604020202020204" pitchFamily="34" charset="0"/>
              <a:cs typeface="Arial" panose="020B0604020202020204" pitchFamily="34" charset="0"/>
            </a:endParaRPr>
          </a:p>
          <a:p>
            <a:pPr marL="0" indent="0">
              <a:buNone/>
            </a:pPr>
            <a:endParaRPr lang="en-US" sz="2800" i="1" dirty="0">
              <a:latin typeface="Arial" panose="020B0604020202020204" pitchFamily="34" charset="0"/>
              <a:cs typeface="Arial" panose="020B0604020202020204" pitchFamily="34" charset="0"/>
            </a:endParaRPr>
          </a:p>
          <a:p>
            <a:endParaRPr lang="ro-RO" sz="2800" i="1" dirty="0"/>
          </a:p>
        </p:txBody>
      </p:sp>
      <p:cxnSp>
        <p:nvCxnSpPr>
          <p:cNvPr id="19" name="Straight Connector 10">
            <a:extLst>
              <a:ext uri="{FF2B5EF4-FFF2-40B4-BE49-F238E27FC236}">
                <a16:creationId xmlns:a16="http://schemas.microsoft.com/office/drawing/2014/main" id="{E711C8DB-A23D-1270-19B9-211BEB1A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1AEEDED6-9F89-72DB-B9D5-BEE95AA37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38559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EEBAE8F2-1B85-749B-A90D-05CFF8B439D9}"/>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427DDCD1-AA50-60D6-E07B-CFFCE929469B}"/>
              </a:ext>
            </a:extLst>
          </p:cNvPr>
          <p:cNvSpPr>
            <a:spLocks noGrp="1"/>
          </p:cNvSpPr>
          <p:nvPr>
            <p:ph type="ctrTitle"/>
          </p:nvPr>
        </p:nvSpPr>
        <p:spPr>
          <a:xfrm>
            <a:off x="1825024" y="476652"/>
            <a:ext cx="9052541" cy="973476"/>
          </a:xfrm>
        </p:spPr>
        <p:txBody>
          <a:bodyPr>
            <a:normAutofit/>
          </a:bodyPr>
          <a:lstStyle/>
          <a:p>
            <a:pPr algn="ctr"/>
            <a:r>
              <a:rPr lang="en-US" sz="5400" b="1" dirty="0">
                <a:solidFill>
                  <a:schemeClr val="accent1"/>
                </a:solidFill>
                <a:latin typeface="Arial" panose="020B0604020202020204" pitchFamily="34" charset="0"/>
                <a:cs typeface="Arial" panose="020B0604020202020204" pitchFamily="34" charset="0"/>
              </a:rPr>
              <a:t>Ce </a:t>
            </a:r>
            <a:r>
              <a:rPr lang="en-US" sz="5400" b="1" dirty="0" err="1">
                <a:solidFill>
                  <a:schemeClr val="accent1"/>
                </a:solidFill>
                <a:latin typeface="Arial" panose="020B0604020202020204" pitchFamily="34" charset="0"/>
                <a:cs typeface="Arial" panose="020B0604020202020204" pitchFamily="34" charset="0"/>
              </a:rPr>
              <a:t>este</a:t>
            </a:r>
            <a:r>
              <a:rPr lang="en-US" sz="5400" b="1" dirty="0">
                <a:solidFill>
                  <a:schemeClr val="accent1"/>
                </a:solidFill>
                <a:latin typeface="Arial" panose="020B0604020202020204" pitchFamily="34" charset="0"/>
                <a:cs typeface="Arial" panose="020B0604020202020204" pitchFamily="34" charset="0"/>
              </a:rPr>
              <a:t> Image Denoising?</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F22497B7-5179-91EC-A2AD-9569DA2BC8F3}"/>
              </a:ext>
            </a:extLst>
          </p:cNvPr>
          <p:cNvSpPr>
            <a:spLocks noGrp="1"/>
          </p:cNvSpPr>
          <p:nvPr>
            <p:ph type="subTitle" idx="1"/>
          </p:nvPr>
        </p:nvSpPr>
        <p:spPr>
          <a:xfrm>
            <a:off x="918577" y="1450128"/>
            <a:ext cx="11121022" cy="2753820"/>
          </a:xfrm>
        </p:spPr>
        <p:txBody>
          <a:bodyPr>
            <a:normAutofit fontScale="92500" lnSpcReduction="10000"/>
          </a:bodyPr>
          <a:lstStyle/>
          <a:p>
            <a:r>
              <a:rPr lang="en-US" sz="3200" dirty="0">
                <a:latin typeface="Arial" panose="020B0604020202020204" pitchFamily="34" charset="0"/>
                <a:cs typeface="Arial" panose="020B0604020202020204" pitchFamily="34" charset="0"/>
              </a:rPr>
              <a:t>	</a:t>
            </a:r>
            <a:r>
              <a:rPr lang="ro-RO" sz="3200" b="1" dirty="0" err="1">
                <a:latin typeface="Arial" panose="020B0604020202020204" pitchFamily="34" charset="0"/>
                <a:cs typeface="Arial" panose="020B0604020202020204" pitchFamily="34" charset="0"/>
              </a:rPr>
              <a:t>Image</a:t>
            </a:r>
            <a:r>
              <a:rPr lang="ro-RO" sz="3200" b="1" dirty="0">
                <a:latin typeface="Arial" panose="020B0604020202020204" pitchFamily="34" charset="0"/>
                <a:cs typeface="Arial" panose="020B0604020202020204" pitchFamily="34" charset="0"/>
              </a:rPr>
              <a:t> </a:t>
            </a:r>
            <a:r>
              <a:rPr lang="ro-RO" sz="3200" b="1" dirty="0" err="1">
                <a:latin typeface="Arial" panose="020B0604020202020204" pitchFamily="34" charset="0"/>
                <a:cs typeface="Arial" panose="020B0604020202020204" pitchFamily="34" charset="0"/>
              </a:rPr>
              <a:t>Denoising</a:t>
            </a:r>
            <a:r>
              <a:rPr lang="ro-RO" sz="3200" dirty="0">
                <a:latin typeface="Arial" panose="020B0604020202020204" pitchFamily="34" charset="0"/>
                <a:cs typeface="Arial" panose="020B0604020202020204" pitchFamily="34" charset="0"/>
              </a:rPr>
              <a:t> este un proces de prelucrare a imaginilor digital</a:t>
            </a:r>
            <a:r>
              <a:rPr lang="en-US" sz="3200" dirty="0">
                <a:latin typeface="Arial" panose="020B0604020202020204" pitchFamily="34" charset="0"/>
                <a:cs typeface="Arial" panose="020B0604020202020204" pitchFamily="34" charset="0"/>
              </a:rPr>
              <a:t>e</a:t>
            </a:r>
            <a:r>
              <a:rPr lang="ro-RO" sz="3200" dirty="0">
                <a:latin typeface="Arial" panose="020B0604020202020204" pitchFamily="34" charset="0"/>
                <a:cs typeface="Arial" panose="020B0604020202020204" pitchFamily="34" charset="0"/>
              </a:rPr>
              <a:t> care are ca scop reducerea sau eliminarea zgomotului dintr-o imagine.</a:t>
            </a:r>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r>
              <a:rPr lang="ro-RO" sz="3200" dirty="0">
                <a:latin typeface="Arial" panose="020B0604020202020204" pitchFamily="34" charset="0"/>
                <a:cs typeface="Arial" panose="020B0604020202020204" pitchFamily="34" charset="0"/>
              </a:rPr>
              <a:t>Zgomotul poate fi introdus în imagine în timpul captării sau procesării acesteia și poate afecta calitatea vizuală și interpretarea corectă a conținutului.</a:t>
            </a:r>
          </a:p>
        </p:txBody>
      </p:sp>
      <p:cxnSp>
        <p:nvCxnSpPr>
          <p:cNvPr id="19" name="Straight Connector 10">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Imagine 4" descr="O imagine care conține text, schiță, design grafic, artă&#10;&#10;Descriere generată automat">
            <a:extLst>
              <a:ext uri="{FF2B5EF4-FFF2-40B4-BE49-F238E27FC236}">
                <a16:creationId xmlns:a16="http://schemas.microsoft.com/office/drawing/2014/main" id="{1E259DC2-7C94-9930-3F42-81E1BDA94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2248" y="4203948"/>
            <a:ext cx="6238092" cy="2407848"/>
          </a:xfrm>
          <a:prstGeom prst="rect">
            <a:avLst/>
          </a:prstGeom>
        </p:spPr>
      </p:pic>
    </p:spTree>
    <p:extLst>
      <p:ext uri="{BB962C8B-B14F-4D97-AF65-F5344CB8AC3E}">
        <p14:creationId xmlns:p14="http://schemas.microsoft.com/office/powerpoint/2010/main" val="1085168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EEBAE8F2-1B85-749B-A90D-05CFF8B439D9}"/>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3" name="Subtitlu 2">
            <a:extLst>
              <a:ext uri="{FF2B5EF4-FFF2-40B4-BE49-F238E27FC236}">
                <a16:creationId xmlns:a16="http://schemas.microsoft.com/office/drawing/2014/main" id="{F22497B7-5179-91EC-A2AD-9569DA2BC8F3}"/>
              </a:ext>
            </a:extLst>
          </p:cNvPr>
          <p:cNvSpPr>
            <a:spLocks noGrp="1"/>
          </p:cNvSpPr>
          <p:nvPr>
            <p:ph type="subTitle" idx="1"/>
          </p:nvPr>
        </p:nvSpPr>
        <p:spPr>
          <a:xfrm>
            <a:off x="1078995" y="1047965"/>
            <a:ext cx="10705015" cy="5232408"/>
          </a:xfrm>
        </p:spPr>
        <p:txBody>
          <a:bodyPr>
            <a:normAutofit/>
          </a:bodyPr>
          <a:lstStyle/>
          <a:p>
            <a:pPr marL="0" indent="0">
              <a:buNone/>
            </a:pPr>
            <a:endParaRPr lang="ro-RO" dirty="0">
              <a:solidFill>
                <a:schemeClr val="accent1"/>
              </a:solidFill>
            </a:endParaRPr>
          </a:p>
          <a:p>
            <a:pPr marL="0" indent="0">
              <a:buNone/>
            </a:pPr>
            <a:endParaRPr lang="ro-RO" dirty="0">
              <a:solidFill>
                <a:schemeClr val="accent1"/>
              </a:solidFill>
            </a:endParaRPr>
          </a:p>
          <a:p>
            <a:pPr marL="0" indent="0">
              <a:buNone/>
            </a:pPr>
            <a:endParaRPr lang="ro-RO" dirty="0">
              <a:solidFill>
                <a:schemeClr val="accent1"/>
              </a:solidFill>
            </a:endParaRPr>
          </a:p>
          <a:p>
            <a:pPr marL="0" indent="0">
              <a:buNone/>
            </a:pPr>
            <a:endParaRPr lang="ro-RO" dirty="0">
              <a:solidFill>
                <a:schemeClr val="accent1"/>
              </a:solidFill>
            </a:endParaRPr>
          </a:p>
          <a:p>
            <a:pPr marL="0" indent="0" algn="ctr">
              <a:buNone/>
            </a:pPr>
            <a:r>
              <a:rPr lang="ro-RO" sz="7200" b="1" dirty="0">
                <a:solidFill>
                  <a:schemeClr val="accent1"/>
                </a:solidFill>
                <a:latin typeface="Arial" panose="020B0604020202020204" pitchFamily="34" charset="0"/>
                <a:cs typeface="Arial" panose="020B0604020202020204" pitchFamily="34" charset="0"/>
              </a:rPr>
              <a:t>VĂ MULȚUMESC!</a:t>
            </a:r>
          </a:p>
        </p:txBody>
      </p:sp>
      <p:cxnSp>
        <p:nvCxnSpPr>
          <p:cNvPr id="19" name="Straight Connector 10">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47867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CACEF053-3BC5-0769-1544-DE71F2089277}"/>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8607F260-4278-F517-8E1E-499705E6B4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02168110-BD7E-1E7D-8CEF-9BB008209264}"/>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2D109104-F749-3407-3963-25D5641D64F6}"/>
              </a:ext>
            </a:extLst>
          </p:cNvPr>
          <p:cNvSpPr>
            <a:spLocks noGrp="1"/>
          </p:cNvSpPr>
          <p:nvPr>
            <p:ph type="ctrTitle"/>
          </p:nvPr>
        </p:nvSpPr>
        <p:spPr>
          <a:xfrm>
            <a:off x="918576" y="476652"/>
            <a:ext cx="10705811" cy="973476"/>
          </a:xfrm>
        </p:spPr>
        <p:txBody>
          <a:bodyPr>
            <a:normAutofit fontScale="90000"/>
          </a:bodyPr>
          <a:lstStyle/>
          <a:p>
            <a:pPr algn="ctr"/>
            <a:r>
              <a:rPr lang="en-US" sz="5400" b="1" dirty="0" err="1">
                <a:solidFill>
                  <a:schemeClr val="accent1"/>
                </a:solidFill>
                <a:latin typeface="Arial" panose="020B0604020202020204" pitchFamily="34" charset="0"/>
                <a:cs typeface="Arial" panose="020B0604020202020204" pitchFamily="34" charset="0"/>
              </a:rPr>
              <a:t>Importan</a:t>
            </a:r>
            <a:r>
              <a:rPr lang="ro-RO" sz="5400" b="1" dirty="0">
                <a:solidFill>
                  <a:schemeClr val="accent1"/>
                </a:solidFill>
                <a:latin typeface="Arial" panose="020B0604020202020204" pitchFamily="34" charset="0"/>
                <a:cs typeface="Arial" panose="020B0604020202020204" pitchFamily="34" charset="0"/>
              </a:rPr>
              <a:t>ț</a:t>
            </a:r>
            <a:r>
              <a:rPr lang="en-US" sz="5400" b="1" dirty="0">
                <a:solidFill>
                  <a:schemeClr val="accent1"/>
                </a:solidFill>
                <a:latin typeface="Arial" panose="020B0604020202020204" pitchFamily="34" charset="0"/>
                <a:cs typeface="Arial" panose="020B0604020202020204" pitchFamily="34" charset="0"/>
              </a:rPr>
              <a:t>a </a:t>
            </a:r>
            <a:r>
              <a:rPr lang="en-US" sz="5400" b="1" dirty="0" err="1">
                <a:solidFill>
                  <a:schemeClr val="accent1"/>
                </a:solidFill>
                <a:latin typeface="Arial" panose="020B0604020202020204" pitchFamily="34" charset="0"/>
                <a:cs typeface="Arial" panose="020B0604020202020204" pitchFamily="34" charset="0"/>
              </a:rPr>
              <a:t>elimin</a:t>
            </a:r>
            <a:r>
              <a:rPr lang="ro-RO" sz="5400" b="1" dirty="0">
                <a:solidFill>
                  <a:schemeClr val="accent1"/>
                </a:solidFill>
                <a:latin typeface="Arial" panose="020B0604020202020204" pitchFamily="34" charset="0"/>
                <a:cs typeface="Arial" panose="020B0604020202020204" pitchFamily="34" charset="0"/>
              </a:rPr>
              <a:t>ă</a:t>
            </a:r>
            <a:r>
              <a:rPr lang="en-US" sz="5400" b="1" dirty="0" err="1">
                <a:solidFill>
                  <a:schemeClr val="accent1"/>
                </a:solidFill>
                <a:latin typeface="Arial" panose="020B0604020202020204" pitchFamily="34" charset="0"/>
                <a:cs typeface="Arial" panose="020B0604020202020204" pitchFamily="34" charset="0"/>
              </a:rPr>
              <a:t>rii</a:t>
            </a:r>
            <a:r>
              <a:rPr lang="en-US" sz="5400" b="1" dirty="0">
                <a:solidFill>
                  <a:schemeClr val="accent1"/>
                </a:solidFill>
                <a:latin typeface="Arial" panose="020B0604020202020204" pitchFamily="34" charset="0"/>
                <a:cs typeface="Arial" panose="020B0604020202020204" pitchFamily="34" charset="0"/>
              </a:rPr>
              <a:t> </a:t>
            </a:r>
            <a:r>
              <a:rPr lang="en-US" sz="5400" b="1" dirty="0" err="1">
                <a:solidFill>
                  <a:schemeClr val="accent1"/>
                </a:solidFill>
                <a:latin typeface="Arial" panose="020B0604020202020204" pitchFamily="34" charset="0"/>
                <a:cs typeface="Arial" panose="020B0604020202020204" pitchFamily="34" charset="0"/>
              </a:rPr>
              <a:t>zgomotului</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E3C8C4D1-5E0D-1C6B-D2D1-E86110283E2B}"/>
              </a:ext>
            </a:extLst>
          </p:cNvPr>
          <p:cNvSpPr>
            <a:spLocks noGrp="1"/>
          </p:cNvSpPr>
          <p:nvPr>
            <p:ph type="subTitle" idx="1"/>
          </p:nvPr>
        </p:nvSpPr>
        <p:spPr>
          <a:xfrm>
            <a:off x="918577" y="1450128"/>
            <a:ext cx="11121022" cy="4931220"/>
          </a:xfrm>
        </p:spPr>
        <p:txBody>
          <a:bodyPr>
            <a:normAutofit/>
          </a:bodyPr>
          <a:lstStyle/>
          <a:p>
            <a:r>
              <a:rPr lang="en-US" sz="3200"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Îmbunătățirea</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calității</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vizuale</a:t>
            </a:r>
            <a:r>
              <a:rPr lang="en-US" sz="3200" b="1"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imaginile</a:t>
            </a:r>
            <a:r>
              <a:rPr lang="en-US" sz="3200" dirty="0">
                <a:latin typeface="Arial" panose="020B0604020202020204" pitchFamily="34" charset="0"/>
                <a:cs typeface="Arial" panose="020B0604020202020204" pitchFamily="34" charset="0"/>
              </a:rPr>
              <a:t> f</a:t>
            </a:r>
            <a:r>
              <a:rPr lang="ro-RO" sz="3200" dirty="0" err="1">
                <a:latin typeface="Arial" panose="020B0604020202020204" pitchFamily="34" charset="0"/>
                <a:cs typeface="Arial" panose="020B0604020202020204" pitchFamily="34" charset="0"/>
              </a:rPr>
              <a:t>ără</a:t>
            </a:r>
            <a:r>
              <a:rPr lang="ro-RO" sz="3200" dirty="0">
                <a:latin typeface="Arial" panose="020B0604020202020204" pitchFamily="34" charset="0"/>
                <a:cs typeface="Arial" panose="020B0604020202020204" pitchFamily="34" charset="0"/>
              </a:rPr>
              <a:t> zgomot</a:t>
            </a:r>
            <a:r>
              <a:rPr lang="en-US" sz="3200" dirty="0">
                <a:latin typeface="Arial" panose="020B0604020202020204" pitchFamily="34" charset="0"/>
                <a:cs typeface="Arial" panose="020B0604020202020204" pitchFamily="34" charset="0"/>
              </a:rPr>
              <a:t> </a:t>
            </a:r>
            <a:r>
              <a:rPr lang="ro-RO" sz="3200" dirty="0">
                <a:latin typeface="Arial" panose="020B0604020202020204" pitchFamily="34" charset="0"/>
                <a:cs typeface="Arial" panose="020B0604020202020204" pitchFamily="34" charset="0"/>
              </a:rPr>
              <a:t>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clare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și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detaliate</a:t>
            </a:r>
            <a:r>
              <a:rPr lang="en-US" sz="3200" dirty="0">
                <a:latin typeface="Arial" panose="020B0604020202020204" pitchFamily="34" charset="0"/>
                <a:cs typeface="Arial" panose="020B0604020202020204" pitchFamily="34" charset="0"/>
              </a:rPr>
              <a:t>.</a:t>
            </a:r>
            <a:endParaRPr lang="ro-RO" sz="3200" dirty="0">
              <a:latin typeface="Arial" panose="020B0604020202020204" pitchFamily="34" charset="0"/>
              <a:cs typeface="Arial" panose="020B0604020202020204" pitchFamily="34" charset="0"/>
            </a:endParaRPr>
          </a:p>
          <a:p>
            <a:r>
              <a:rPr lang="ro-RO" sz="3200" dirty="0">
                <a:latin typeface="Arial" panose="020B0604020202020204" pitchFamily="34" charset="0"/>
                <a:cs typeface="Arial" panose="020B0604020202020204" pitchFamily="34" charset="0"/>
              </a:rPr>
              <a:t>	</a:t>
            </a:r>
            <a:r>
              <a:rPr lang="ro-RO" sz="3200" b="1" dirty="0">
                <a:latin typeface="Arial" panose="020B0604020202020204" pitchFamily="34" charset="0"/>
                <a:cs typeface="Arial" panose="020B0604020202020204" pitchFamily="34" charset="0"/>
              </a:rPr>
              <a:t>Facilitarea analizei imaginii: </a:t>
            </a:r>
            <a:r>
              <a:rPr lang="ro-RO" sz="3200" dirty="0">
                <a:latin typeface="Arial" panose="020B0604020202020204" pitchFamily="34" charset="0"/>
                <a:cs typeface="Arial" panose="020B0604020202020204" pitchFamily="34" charset="0"/>
              </a:rPr>
              <a:t>zgomotul poate interfera cu algoritmii de procesare a imaginii, cum ar fi recunoașterea de obiecte sau segmentarea.</a:t>
            </a:r>
          </a:p>
          <a:p>
            <a:r>
              <a:rPr lang="ro-RO" sz="3200" dirty="0">
                <a:latin typeface="Arial" panose="020B0604020202020204" pitchFamily="34" charset="0"/>
                <a:cs typeface="Arial" panose="020B0604020202020204" pitchFamily="34" charset="0"/>
              </a:rPr>
              <a:t>	</a:t>
            </a:r>
            <a:r>
              <a:rPr lang="ro-RO" sz="3200" b="1" dirty="0">
                <a:latin typeface="Arial" panose="020B0604020202020204" pitchFamily="34" charset="0"/>
                <a:cs typeface="Arial" panose="020B0604020202020204" pitchFamily="34" charset="0"/>
              </a:rPr>
              <a:t>Pregătirea pentru alte procesări: </a:t>
            </a:r>
            <a:r>
              <a:rPr lang="ro-RO" sz="3200" dirty="0">
                <a:latin typeface="Arial" panose="020B0604020202020204" pitchFamily="34" charset="0"/>
                <a:cs typeface="Arial" panose="020B0604020202020204" pitchFamily="34" charset="0"/>
              </a:rPr>
              <a:t>imaginile </a:t>
            </a:r>
            <a:r>
              <a:rPr lang="en-US" sz="3200" dirty="0">
                <a:latin typeface="Arial" panose="020B0604020202020204" pitchFamily="34" charset="0"/>
                <a:cs typeface="Arial" panose="020B0604020202020204" pitchFamily="34" charset="0"/>
              </a:rPr>
              <a:t>f</a:t>
            </a:r>
            <a:r>
              <a:rPr lang="ro-RO" sz="3200" dirty="0" err="1">
                <a:latin typeface="Arial" panose="020B0604020202020204" pitchFamily="34" charset="0"/>
                <a:cs typeface="Arial" panose="020B0604020202020204" pitchFamily="34" charset="0"/>
              </a:rPr>
              <a:t>ără</a:t>
            </a:r>
            <a:r>
              <a:rPr lang="ro-RO" sz="3200" dirty="0">
                <a:latin typeface="Arial" panose="020B0604020202020204" pitchFamily="34" charset="0"/>
                <a:cs typeface="Arial" panose="020B0604020202020204" pitchFamily="34" charset="0"/>
              </a:rPr>
              <a:t> zgomot</a:t>
            </a:r>
            <a:r>
              <a:rPr lang="en-US" sz="3200" dirty="0">
                <a:latin typeface="Arial" panose="020B0604020202020204" pitchFamily="34" charset="0"/>
                <a:cs typeface="Arial" panose="020B0604020202020204" pitchFamily="34" charset="0"/>
              </a:rPr>
              <a:t> </a:t>
            </a:r>
            <a:r>
              <a:rPr lang="ro-RO" sz="3200" dirty="0">
                <a:latin typeface="Arial" panose="020B0604020202020204" pitchFamily="34" charset="0"/>
                <a:cs typeface="Arial" panose="020B0604020202020204" pitchFamily="34" charset="0"/>
              </a:rPr>
              <a:t>sunt mai potrivite pentru alte operațiuni de prelucrare, cum ar fi compresia sau filtrarea.</a:t>
            </a:r>
          </a:p>
          <a:p>
            <a:endParaRPr lang="ro-RO" sz="3200" dirty="0">
              <a:latin typeface="Arial" panose="020B0604020202020204" pitchFamily="34" charset="0"/>
              <a:cs typeface="Arial" panose="020B0604020202020204" pitchFamily="34" charset="0"/>
            </a:endParaRPr>
          </a:p>
        </p:txBody>
      </p:sp>
      <p:cxnSp>
        <p:nvCxnSpPr>
          <p:cNvPr id="19" name="Straight Connector 10">
            <a:extLst>
              <a:ext uri="{FF2B5EF4-FFF2-40B4-BE49-F238E27FC236}">
                <a16:creationId xmlns:a16="http://schemas.microsoft.com/office/drawing/2014/main" id="{921DA0D7-9B11-2155-F3C2-43E66BCD6D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89A51C76-A070-CFF8-2FD9-91472C043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2013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49007F62-BA66-98D6-0904-2456D3FFEE85}"/>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1BDAE809-8C93-AF4D-5106-5D7009183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2E7AE517-AB8B-F34B-A22D-01C5CD22F47C}"/>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262AADD0-2E11-2A67-5F35-0D0FAB6EC02B}"/>
              </a:ext>
            </a:extLst>
          </p:cNvPr>
          <p:cNvSpPr>
            <a:spLocks noGrp="1"/>
          </p:cNvSpPr>
          <p:nvPr>
            <p:ph type="ctrTitle"/>
          </p:nvPr>
        </p:nvSpPr>
        <p:spPr>
          <a:xfrm>
            <a:off x="1825024" y="476652"/>
            <a:ext cx="9052541" cy="973476"/>
          </a:xfrm>
        </p:spPr>
        <p:txBody>
          <a:bodyPr>
            <a:normAutofit/>
          </a:bodyPr>
          <a:lstStyle/>
          <a:p>
            <a:pPr algn="ctr"/>
            <a:r>
              <a:rPr lang="en-US" sz="5400" b="1" dirty="0">
                <a:solidFill>
                  <a:schemeClr val="accent1"/>
                </a:solidFill>
                <a:latin typeface="Arial" panose="020B0604020202020204" pitchFamily="34" charset="0"/>
                <a:cs typeface="Arial" panose="020B0604020202020204" pitchFamily="34" charset="0"/>
              </a:rPr>
              <a:t>Ce </a:t>
            </a:r>
            <a:r>
              <a:rPr lang="en-US" sz="5400" b="1" dirty="0" err="1">
                <a:solidFill>
                  <a:schemeClr val="accent1"/>
                </a:solidFill>
                <a:latin typeface="Arial" panose="020B0604020202020204" pitchFamily="34" charset="0"/>
                <a:cs typeface="Arial" panose="020B0604020202020204" pitchFamily="34" charset="0"/>
              </a:rPr>
              <a:t>este</a:t>
            </a:r>
            <a:r>
              <a:rPr lang="en-US" sz="5400" b="1" dirty="0">
                <a:solidFill>
                  <a:schemeClr val="accent1"/>
                </a:solidFill>
                <a:latin typeface="Arial" panose="020B0604020202020204" pitchFamily="34" charset="0"/>
                <a:cs typeface="Arial" panose="020B0604020202020204" pitchFamily="34" charset="0"/>
              </a:rPr>
              <a:t> </a:t>
            </a:r>
            <a:r>
              <a:rPr lang="ro-RO" sz="5400" b="1" dirty="0">
                <a:solidFill>
                  <a:schemeClr val="accent1"/>
                </a:solidFill>
                <a:latin typeface="Arial" panose="020B0604020202020204" pitchFamily="34" charset="0"/>
                <a:cs typeface="Arial" panose="020B0604020202020204" pitchFamily="34" charset="0"/>
              </a:rPr>
              <a:t>Deep </a:t>
            </a:r>
            <a:r>
              <a:rPr lang="ro-RO" sz="5400" b="1" dirty="0" err="1">
                <a:solidFill>
                  <a:schemeClr val="accent1"/>
                </a:solidFill>
                <a:latin typeface="Arial" panose="020B0604020202020204" pitchFamily="34" charset="0"/>
                <a:cs typeface="Arial" panose="020B0604020202020204" pitchFamily="34" charset="0"/>
              </a:rPr>
              <a:t>Learning</a:t>
            </a:r>
            <a:r>
              <a:rPr lang="en-US" sz="5400" b="1" dirty="0">
                <a:solidFill>
                  <a:schemeClr val="accent1"/>
                </a:solidFill>
                <a:latin typeface="Arial" panose="020B0604020202020204" pitchFamily="34" charset="0"/>
                <a:cs typeface="Arial" panose="020B0604020202020204" pitchFamily="34" charset="0"/>
              </a:rPr>
              <a:t>?</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C18D50AB-AF20-32D9-F0D2-AC61FD0D1255}"/>
              </a:ext>
            </a:extLst>
          </p:cNvPr>
          <p:cNvSpPr>
            <a:spLocks noGrp="1"/>
          </p:cNvSpPr>
          <p:nvPr>
            <p:ph type="subTitle" idx="1"/>
          </p:nvPr>
        </p:nvSpPr>
        <p:spPr>
          <a:xfrm>
            <a:off x="918577" y="1450127"/>
            <a:ext cx="10946852" cy="2925929"/>
          </a:xfrm>
        </p:spPr>
        <p:txBody>
          <a:bodyPr>
            <a:normAutofit fontScale="92500" lnSpcReduction="20000"/>
          </a:bodyPr>
          <a:lstStyle/>
          <a:p>
            <a:r>
              <a:rPr lang="ro-RO" sz="3200"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Deep Learning </a:t>
            </a:r>
            <a:r>
              <a:rPr lang="en-US" sz="3200" dirty="0" err="1">
                <a:latin typeface="Arial" panose="020B0604020202020204" pitchFamily="34" charset="0"/>
                <a:cs typeface="Arial" panose="020B0604020202020204" pitchFamily="34" charset="0"/>
              </a:rPr>
              <a:t>este</a:t>
            </a:r>
            <a:r>
              <a:rPr lang="en-US" sz="3200" dirty="0">
                <a:latin typeface="Arial" panose="020B0604020202020204" pitchFamily="34" charset="0"/>
                <a:cs typeface="Arial" panose="020B0604020202020204" pitchFamily="34" charset="0"/>
              </a:rPr>
              <a:t> o </a:t>
            </a:r>
            <a:r>
              <a:rPr lang="en-US" sz="3200" dirty="0" err="1">
                <a:latin typeface="Arial" panose="020B0604020202020204" pitchFamily="34" charset="0"/>
                <a:cs typeface="Arial" panose="020B0604020202020204" pitchFamily="34" charset="0"/>
              </a:rPr>
              <a:t>ramură</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învățării</a:t>
            </a:r>
            <a:r>
              <a:rPr lang="en-US" sz="3200" dirty="0">
                <a:latin typeface="Arial" panose="020B0604020202020204" pitchFamily="34" charset="0"/>
                <a:cs typeface="Arial" panose="020B0604020202020204" pitchFamily="34" charset="0"/>
              </a:rPr>
              <a:t> automate care se </a:t>
            </a:r>
            <a:r>
              <a:rPr lang="en-US" sz="3200" dirty="0" err="1">
                <a:latin typeface="Arial" panose="020B0604020202020204" pitchFamily="34" charset="0"/>
                <a:cs typeface="Arial" panose="020B0604020202020204" pitchFamily="34" charset="0"/>
              </a:rPr>
              <a:t>inspiră</a:t>
            </a:r>
            <a:r>
              <a:rPr lang="en-US" sz="3200" dirty="0">
                <a:latin typeface="Arial" panose="020B0604020202020204" pitchFamily="34" charset="0"/>
                <a:cs typeface="Arial" panose="020B0604020202020204" pitchFamily="34" charset="0"/>
              </a:rPr>
              <a:t> din </a:t>
            </a:r>
            <a:r>
              <a:rPr lang="en-US" sz="3200" dirty="0" err="1">
                <a:latin typeface="Arial" panose="020B0604020202020204" pitchFamily="34" charset="0"/>
                <a:cs typeface="Arial" panose="020B0604020202020204" pitchFamily="34" charset="0"/>
              </a:rPr>
              <a:t>structura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și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funcționarea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creierului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uman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Aceasta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utilizează</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rețele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neuronale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artificiale</a:t>
            </a:r>
            <a:r>
              <a:rPr lang="en-US" sz="3200" dirty="0">
                <a:latin typeface="Arial" panose="020B0604020202020204" pitchFamily="34" charset="0"/>
                <a:cs typeface="Arial" panose="020B0604020202020204" pitchFamily="34" charset="0"/>
              </a:rPr>
              <a:t> cu multiple </a:t>
            </a:r>
            <a:r>
              <a:rPr lang="en-US" sz="3200" dirty="0" err="1">
                <a:latin typeface="Arial" panose="020B0604020202020204" pitchFamily="34" charset="0"/>
                <a:cs typeface="Arial" panose="020B0604020202020204" pitchFamily="34" charset="0"/>
              </a:rPr>
              <a:t>straturi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pentru</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învăța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reprezentări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complexe</a:t>
            </a:r>
            <a:r>
              <a:rPr lang="en-US" sz="3200" dirty="0">
                <a:latin typeface="Arial" panose="020B0604020202020204" pitchFamily="34" charset="0"/>
                <a:cs typeface="Arial" panose="020B0604020202020204" pitchFamily="34" charset="0"/>
              </a:rPr>
              <a:t> d</a:t>
            </a:r>
            <a:r>
              <a:rPr lang="ro-RO" sz="3200" dirty="0">
                <a:latin typeface="Arial" panose="020B0604020202020204" pitchFamily="34" charset="0"/>
                <a:cs typeface="Arial" panose="020B0604020202020204" pitchFamily="34" charset="0"/>
              </a:rPr>
              <a:t>e</a:t>
            </a:r>
            <a:r>
              <a:rPr lang="en-US" sz="3200" dirty="0">
                <a:latin typeface="Arial" panose="020B0604020202020204" pitchFamily="34" charset="0"/>
                <a:cs typeface="Arial" panose="020B0604020202020204" pitchFamily="34" charset="0"/>
              </a:rPr>
              <a:t> date. </a:t>
            </a:r>
            <a:endParaRPr lang="ro-RO" sz="3200" dirty="0">
              <a:latin typeface="Arial" panose="020B0604020202020204" pitchFamily="34" charset="0"/>
              <a:cs typeface="Arial" panose="020B0604020202020204" pitchFamily="34" charset="0"/>
            </a:endParaRPr>
          </a:p>
          <a:p>
            <a:r>
              <a:rPr lang="ro-RO" sz="3200"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Cu </a:t>
            </a:r>
            <a:r>
              <a:rPr lang="en-US" sz="3200" dirty="0" err="1">
                <a:latin typeface="Arial" panose="020B0604020202020204" pitchFamily="34" charset="0"/>
                <a:cs typeface="Arial" panose="020B0604020202020204" pitchFamily="34" charset="0"/>
              </a:rPr>
              <a:t>alte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cuvinte</a:t>
            </a:r>
            <a:r>
              <a:rPr lang="en-US" sz="3200" dirty="0">
                <a:latin typeface="Arial" panose="020B0604020202020204" pitchFamily="34" charset="0"/>
                <a:cs typeface="Arial" panose="020B0604020202020204" pitchFamily="34" charset="0"/>
              </a:rPr>
              <a:t>, Deep Learning </a:t>
            </a:r>
            <a:r>
              <a:rPr lang="en-US" sz="3200" dirty="0" err="1">
                <a:latin typeface="Arial" panose="020B0604020202020204" pitchFamily="34" charset="0"/>
                <a:cs typeface="Arial" panose="020B0604020202020204" pitchFamily="34" charset="0"/>
              </a:rPr>
              <a:t>permite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computerelor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să</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învețe</a:t>
            </a:r>
            <a:r>
              <a:rPr lang="en-US" sz="3200" dirty="0">
                <a:latin typeface="Arial" panose="020B0604020202020204" pitchFamily="34" charset="0"/>
                <a:cs typeface="Arial" panose="020B0604020202020204" pitchFamily="34" charset="0"/>
              </a:rPr>
              <a:t> direct din </a:t>
            </a:r>
            <a:r>
              <a:rPr lang="en-US" sz="3200" dirty="0" err="1">
                <a:latin typeface="Arial" panose="020B0604020202020204" pitchFamily="34" charset="0"/>
                <a:cs typeface="Arial" panose="020B0604020202020204" pitchFamily="34" charset="0"/>
              </a:rPr>
              <a:t>exemple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fără</a:t>
            </a:r>
            <a:r>
              <a:rPr lang="en-US" sz="3200" dirty="0">
                <a:latin typeface="Arial" panose="020B0604020202020204" pitchFamily="34" charset="0"/>
                <a:cs typeface="Arial" panose="020B0604020202020204" pitchFamily="34" charset="0"/>
              </a:rPr>
              <a:t> a fi </a:t>
            </a:r>
            <a:r>
              <a:rPr lang="en-US" sz="3200" dirty="0" err="1">
                <a:latin typeface="Arial" panose="020B0604020202020204" pitchFamily="34" charset="0"/>
                <a:cs typeface="Arial" panose="020B0604020202020204" pitchFamily="34" charset="0"/>
              </a:rPr>
              <a:t>programate</a:t>
            </a:r>
            <a:r>
              <a:rPr lang="en-US" sz="3200" dirty="0">
                <a:latin typeface="Arial" panose="020B0604020202020204" pitchFamily="34" charset="0"/>
                <a:cs typeface="Arial" panose="020B0604020202020204" pitchFamily="34" charset="0"/>
              </a:rPr>
              <a:t> explicit </a:t>
            </a:r>
            <a:r>
              <a:rPr lang="en-US" sz="3200" dirty="0" err="1">
                <a:latin typeface="Arial" panose="020B0604020202020204" pitchFamily="34" charset="0"/>
                <a:cs typeface="Arial" panose="020B0604020202020204" pitchFamily="34" charset="0"/>
              </a:rPr>
              <a:t>pentru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fiecare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sarcină</a:t>
            </a:r>
            <a:r>
              <a:rPr lang="en-US" sz="3200" dirty="0">
                <a:latin typeface="Arial" panose="020B0604020202020204" pitchFamily="34" charset="0"/>
                <a:cs typeface="Arial" panose="020B0604020202020204" pitchFamily="34" charset="0"/>
              </a:rPr>
              <a:t>.</a:t>
            </a:r>
            <a:endParaRPr lang="ro-RO" sz="3200" dirty="0">
              <a:latin typeface="Arial" panose="020B0604020202020204" pitchFamily="34" charset="0"/>
              <a:cs typeface="Arial" panose="020B0604020202020204" pitchFamily="34" charset="0"/>
            </a:endParaRPr>
          </a:p>
        </p:txBody>
      </p:sp>
      <p:cxnSp>
        <p:nvCxnSpPr>
          <p:cNvPr id="19" name="Straight Connector 10">
            <a:extLst>
              <a:ext uri="{FF2B5EF4-FFF2-40B4-BE49-F238E27FC236}">
                <a16:creationId xmlns:a16="http://schemas.microsoft.com/office/drawing/2014/main" id="{2B453A04-7B7E-D600-9DCF-3445D008BB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43A1A8BA-BA5E-E7F2-0FF6-EB8ED313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Imagine 5" descr="O imagine care conține diagramă, linie, captură de ecran, origami&#10;&#10;Descriere generată automat">
            <a:extLst>
              <a:ext uri="{FF2B5EF4-FFF2-40B4-BE49-F238E27FC236}">
                <a16:creationId xmlns:a16="http://schemas.microsoft.com/office/drawing/2014/main" id="{FFB89231-7033-D6F4-B94F-D90C557F6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327" y="3858987"/>
            <a:ext cx="5280925" cy="2925929"/>
          </a:xfrm>
          <a:prstGeom prst="rect">
            <a:avLst/>
          </a:prstGeom>
        </p:spPr>
      </p:pic>
    </p:spTree>
    <p:extLst>
      <p:ext uri="{BB962C8B-B14F-4D97-AF65-F5344CB8AC3E}">
        <p14:creationId xmlns:p14="http://schemas.microsoft.com/office/powerpoint/2010/main" val="143425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4A3C693F-FD58-516F-FB90-F70111833ED4}"/>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4539FE86-F5BC-BA32-429B-0F36D1781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B2391DDB-EE28-9FB6-F51E-80F11AB8BF2F}"/>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67C6D7E1-8D31-768D-63CE-39B325B0ACE4}"/>
              </a:ext>
            </a:extLst>
          </p:cNvPr>
          <p:cNvSpPr>
            <a:spLocks noGrp="1"/>
          </p:cNvSpPr>
          <p:nvPr>
            <p:ph type="ctrTitle"/>
          </p:nvPr>
        </p:nvSpPr>
        <p:spPr>
          <a:xfrm>
            <a:off x="758951" y="476652"/>
            <a:ext cx="11106477" cy="973476"/>
          </a:xfrm>
        </p:spPr>
        <p:txBody>
          <a:bodyPr>
            <a:normAutofit fontScale="90000"/>
          </a:bodyPr>
          <a:lstStyle/>
          <a:p>
            <a:pPr algn="ctr"/>
            <a:r>
              <a:rPr lang="en-US" sz="5400" b="1" dirty="0">
                <a:solidFill>
                  <a:schemeClr val="accent1"/>
                </a:solidFill>
                <a:latin typeface="Arial" panose="020B0604020202020204" pitchFamily="34" charset="0"/>
                <a:cs typeface="Arial" panose="020B0604020202020204" pitchFamily="34" charset="0"/>
              </a:rPr>
              <a:t>Cum </a:t>
            </a:r>
            <a:r>
              <a:rPr lang="en-US" sz="5400" b="1" dirty="0" err="1">
                <a:solidFill>
                  <a:schemeClr val="accent1"/>
                </a:solidFill>
                <a:latin typeface="Arial" panose="020B0604020202020204" pitchFamily="34" charset="0"/>
                <a:cs typeface="Arial" panose="020B0604020202020204" pitchFamily="34" charset="0"/>
              </a:rPr>
              <a:t>funcționează</a:t>
            </a:r>
            <a:r>
              <a:rPr lang="en-US" sz="5400" b="1" dirty="0">
                <a:solidFill>
                  <a:schemeClr val="accent1"/>
                </a:solidFill>
                <a:latin typeface="Arial" panose="020B0604020202020204" pitchFamily="34" charset="0"/>
                <a:cs typeface="Arial" panose="020B0604020202020204" pitchFamily="34" charset="0"/>
              </a:rPr>
              <a:t> Deep Learning?</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3BB34FF9-A433-E786-9E95-650AB3A6A76D}"/>
              </a:ext>
            </a:extLst>
          </p:cNvPr>
          <p:cNvSpPr>
            <a:spLocks noGrp="1"/>
          </p:cNvSpPr>
          <p:nvPr>
            <p:ph type="subTitle" idx="1"/>
          </p:nvPr>
        </p:nvSpPr>
        <p:spPr>
          <a:xfrm>
            <a:off x="918577" y="1450127"/>
            <a:ext cx="10946852" cy="5222816"/>
          </a:xfrm>
        </p:spPr>
        <p:txBody>
          <a:bodyPr>
            <a:normAutofit/>
          </a:bodyPr>
          <a:lstStyle/>
          <a:p>
            <a:r>
              <a:rPr lang="ro-RO" sz="3200" dirty="0">
                <a:latin typeface="Arial" panose="020B0604020202020204" pitchFamily="34" charset="0"/>
                <a:cs typeface="Arial" panose="020B0604020202020204" pitchFamily="34" charset="0"/>
              </a:rPr>
              <a:t>	</a:t>
            </a:r>
            <a:r>
              <a:rPr lang="ro-RO" sz="2800" b="1" dirty="0">
                <a:latin typeface="Arial" panose="020B0604020202020204" pitchFamily="34" charset="0"/>
                <a:cs typeface="Arial" panose="020B0604020202020204" pitchFamily="34" charset="0"/>
              </a:rPr>
              <a:t>Rețele neuronale artificiale: </a:t>
            </a:r>
            <a:r>
              <a:rPr lang="ro-RO" sz="2800" dirty="0">
                <a:latin typeface="Arial" panose="020B0604020202020204" pitchFamily="34" charset="0"/>
                <a:cs typeface="Arial" panose="020B0604020202020204" pitchFamily="34" charset="0"/>
              </a:rPr>
              <a:t>Acestea sunt modele matematice inspirate de neuroni biologici. Fiecare neuron artificial primește intrări, le procesează și produce o ieșire.</a:t>
            </a:r>
          </a:p>
          <a:p>
            <a:r>
              <a:rPr lang="ro-RO" sz="2800" dirty="0">
                <a:latin typeface="Arial" panose="020B0604020202020204" pitchFamily="34" charset="0"/>
                <a:cs typeface="Arial" panose="020B0604020202020204" pitchFamily="34" charset="0"/>
              </a:rPr>
              <a:t>	 </a:t>
            </a:r>
            <a:r>
              <a:rPr lang="ro-RO" sz="2800" b="1" dirty="0">
                <a:latin typeface="Arial" panose="020B0604020202020204" pitchFamily="34" charset="0"/>
                <a:cs typeface="Arial" panose="020B0604020202020204" pitchFamily="34" charset="0"/>
              </a:rPr>
              <a:t>Straturi:</a:t>
            </a:r>
            <a:r>
              <a:rPr lang="ro-RO" sz="2800" dirty="0">
                <a:latin typeface="Arial" panose="020B0604020202020204" pitchFamily="34" charset="0"/>
                <a:cs typeface="Arial" panose="020B0604020202020204" pitchFamily="34" charset="0"/>
              </a:rPr>
              <a:t> Rețelele Deep </a:t>
            </a:r>
            <a:r>
              <a:rPr lang="ro-RO" sz="2800" dirty="0" err="1">
                <a:latin typeface="Arial" panose="020B0604020202020204" pitchFamily="34" charset="0"/>
                <a:cs typeface="Arial" panose="020B0604020202020204" pitchFamily="34" charset="0"/>
              </a:rPr>
              <a:t>Learning</a:t>
            </a:r>
            <a:r>
              <a:rPr lang="ro-RO" sz="2800" dirty="0">
                <a:latin typeface="Arial" panose="020B0604020202020204" pitchFamily="34" charset="0"/>
                <a:cs typeface="Arial" panose="020B0604020202020204" pitchFamily="34" charset="0"/>
              </a:rPr>
              <a:t> au multe straturi de neuroni. Fiecare strat extrage caracteristici din date, iar straturile ulterioare construiesc reprezentări din ce în ce mai abstracte.</a:t>
            </a:r>
          </a:p>
          <a:p>
            <a:r>
              <a:rPr lang="ro-RO" sz="2800" dirty="0">
                <a:latin typeface="Arial" panose="020B0604020202020204" pitchFamily="34" charset="0"/>
                <a:cs typeface="Arial" panose="020B0604020202020204" pitchFamily="34" charset="0"/>
              </a:rPr>
              <a:t>	</a:t>
            </a:r>
            <a:r>
              <a:rPr lang="ro-RO" sz="2800" b="1" dirty="0">
                <a:latin typeface="Arial" panose="020B0604020202020204" pitchFamily="34" charset="0"/>
                <a:cs typeface="Arial" panose="020B0604020202020204" pitchFamily="34" charset="0"/>
              </a:rPr>
              <a:t> Antrenament:</a:t>
            </a:r>
            <a:r>
              <a:rPr lang="ro-RO" sz="2800" dirty="0">
                <a:latin typeface="Arial" panose="020B0604020202020204" pitchFamily="34" charset="0"/>
                <a:cs typeface="Arial" panose="020B0604020202020204" pitchFamily="34" charset="0"/>
              </a:rPr>
              <a:t> Rețelele sunt antrenate pe seturi mari de date. În timpul antrenării, </a:t>
            </a:r>
            <a:r>
              <a:rPr lang="en-US" sz="2800" dirty="0" err="1">
                <a:latin typeface="Arial" panose="020B0604020202020204" pitchFamily="34" charset="0"/>
                <a:cs typeface="Arial" panose="020B0604020202020204" pitchFamily="34" charset="0"/>
              </a:rPr>
              <a:t>ponderile</a:t>
            </a:r>
            <a:r>
              <a:rPr lang="ro-RO" sz="2800" dirty="0">
                <a:latin typeface="Arial" panose="020B0604020202020204" pitchFamily="34" charset="0"/>
                <a:cs typeface="Arial" panose="020B0604020202020204" pitchFamily="34" charset="0"/>
              </a:rPr>
              <a:t>(parametrii care determină cât de puternică este conexiunea dintre doi neuroni) conexiunilor dintre neuroni sunt ajustate pentru a minimiza eroarea dintre ieșirea rețelei și eticheta corectă.</a:t>
            </a:r>
          </a:p>
        </p:txBody>
      </p:sp>
      <p:cxnSp>
        <p:nvCxnSpPr>
          <p:cNvPr id="19" name="Straight Connector 10">
            <a:extLst>
              <a:ext uri="{FF2B5EF4-FFF2-40B4-BE49-F238E27FC236}">
                <a16:creationId xmlns:a16="http://schemas.microsoft.com/office/drawing/2014/main" id="{E6EB0610-BC87-8184-6BD2-C8B4D68FAD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012C10D1-6385-78C5-9996-ED4E1D1F5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551196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EEBAE8F2-1B85-749B-A90D-05CFF8B439D9}"/>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427DDCD1-AA50-60D6-E07B-CFFCE929469B}"/>
              </a:ext>
            </a:extLst>
          </p:cNvPr>
          <p:cNvSpPr>
            <a:spLocks noGrp="1"/>
          </p:cNvSpPr>
          <p:nvPr>
            <p:ph type="ctrTitle"/>
          </p:nvPr>
        </p:nvSpPr>
        <p:spPr>
          <a:xfrm>
            <a:off x="1399050" y="354459"/>
            <a:ext cx="9052541"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Baza de date </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F22497B7-5179-91EC-A2AD-9569DA2BC8F3}"/>
              </a:ext>
            </a:extLst>
          </p:cNvPr>
          <p:cNvSpPr>
            <a:spLocks noGrp="1"/>
          </p:cNvSpPr>
          <p:nvPr>
            <p:ph type="subTitle" idx="1"/>
          </p:nvPr>
        </p:nvSpPr>
        <p:spPr>
          <a:xfrm>
            <a:off x="1078995" y="1301309"/>
            <a:ext cx="10705015" cy="5137079"/>
          </a:xfrm>
        </p:spPr>
        <p:txBody>
          <a:bodyPr>
            <a:normAutofit/>
          </a:bodyPr>
          <a:lstStyle/>
          <a:p>
            <a:pPr marL="0" indent="0">
              <a:buNone/>
            </a:pPr>
            <a:r>
              <a:rPr lang="ro-RO" sz="2800" dirty="0">
                <a:latin typeface="Arial" panose="020B0604020202020204" pitchFamily="34" charset="0"/>
                <a:cs typeface="Arial" panose="020B0604020202020204" pitchFamily="34" charset="0"/>
              </a:rPr>
              <a:t>	</a:t>
            </a:r>
            <a:r>
              <a:rPr lang="fr-FR" sz="2800" dirty="0">
                <a:latin typeface="Arial" panose="020B0604020202020204" pitchFamily="34" charset="0"/>
                <a:cs typeface="Arial" panose="020B0604020202020204" pitchFamily="34" charset="0"/>
              </a:rPr>
              <a:t> Fashion-MNIST este un set de date</a:t>
            </a:r>
            <a:r>
              <a:rPr lang="ro-RO" sz="2800" dirty="0">
                <a:latin typeface="Arial" panose="020B0604020202020204" pitchFamily="34" charset="0"/>
                <a:cs typeface="Arial" panose="020B0604020202020204" pitchFamily="34" charset="0"/>
              </a:rPr>
              <a:t> ce </a:t>
            </a:r>
            <a:r>
              <a:rPr lang="it-IT" sz="2800" dirty="0">
                <a:latin typeface="Arial" panose="020B0604020202020204" pitchFamily="34" charset="0"/>
                <a:cs typeface="Arial" panose="020B0604020202020204" pitchFamily="34" charset="0"/>
              </a:rPr>
              <a:t>prezintă imagini cu articole vestimentare</a:t>
            </a:r>
            <a:r>
              <a:rPr lang="ro-RO" sz="2800" dirty="0">
                <a:latin typeface="Arial" panose="020B0604020202020204" pitchFamily="34" charset="0"/>
                <a:cs typeface="Arial" panose="020B0604020202020204" pitchFamily="34" charset="0"/>
              </a:rPr>
              <a:t>. Aceasta conține imagini de dimensiuni identice (28x28 pixeli) și o împărțire similară în seturi de antrenare și testare.</a:t>
            </a:r>
          </a:p>
          <a:p>
            <a:pPr marL="0" indent="0">
              <a:buNone/>
            </a:pPr>
            <a:r>
              <a:rPr lang="ro-RO" sz="2800" dirty="0">
                <a:latin typeface="Arial" panose="020B0604020202020204" pitchFamily="34" charset="0"/>
                <a:cs typeface="Arial" panose="020B0604020202020204" pitchFamily="34" charset="0"/>
              </a:rPr>
              <a:t>	 Setul de antrenare conține 60.000 de imagini, iar setul de testare, 10.000 de imagini.</a:t>
            </a:r>
            <a:endParaRPr lang="ro-RO" dirty="0"/>
          </a:p>
        </p:txBody>
      </p:sp>
      <p:cxnSp>
        <p:nvCxnSpPr>
          <p:cNvPr id="19" name="Straight Connector 10">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Imagine 4" descr="O imagine care conține captură de ecran, alb, negru, alb și negru&#10;&#10;Descriere generată automat">
            <a:extLst>
              <a:ext uri="{FF2B5EF4-FFF2-40B4-BE49-F238E27FC236}">
                <a16:creationId xmlns:a16="http://schemas.microsoft.com/office/drawing/2014/main" id="{147A0624-C00D-9AAD-3B5F-98893EC16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942" y="4565042"/>
            <a:ext cx="10922561" cy="1873346"/>
          </a:xfrm>
          <a:prstGeom prst="rect">
            <a:avLst/>
          </a:prstGeom>
        </p:spPr>
      </p:pic>
    </p:spTree>
    <p:extLst>
      <p:ext uri="{BB962C8B-B14F-4D97-AF65-F5344CB8AC3E}">
        <p14:creationId xmlns:p14="http://schemas.microsoft.com/office/powerpoint/2010/main" val="359718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3C77FE91-B4B1-A85E-C222-402758AD20B3}"/>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3B363351-A757-C957-E878-50E1F6C08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C9F4B9EF-68D2-4B92-086E-B26A942D0576}"/>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81BB15F2-C0FE-1A8C-6D09-8E22E5429C27}"/>
              </a:ext>
            </a:extLst>
          </p:cNvPr>
          <p:cNvSpPr>
            <a:spLocks noGrp="1"/>
          </p:cNvSpPr>
          <p:nvPr>
            <p:ph type="ctrTitle"/>
          </p:nvPr>
        </p:nvSpPr>
        <p:spPr>
          <a:xfrm>
            <a:off x="758951" y="476652"/>
            <a:ext cx="11106477"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Adăugarea de zgomot</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A51B0957-B8B4-B6CF-287D-CCE3679F6CDE}"/>
              </a:ext>
            </a:extLst>
          </p:cNvPr>
          <p:cNvSpPr>
            <a:spLocks noGrp="1"/>
          </p:cNvSpPr>
          <p:nvPr>
            <p:ph type="subTitle" idx="1"/>
          </p:nvPr>
        </p:nvSpPr>
        <p:spPr>
          <a:xfrm>
            <a:off x="918577" y="1450127"/>
            <a:ext cx="10946852" cy="5222816"/>
          </a:xfrm>
        </p:spPr>
        <p:txBody>
          <a:bodyPr>
            <a:normAutofit/>
          </a:bodyPr>
          <a:lstStyle/>
          <a:p>
            <a:r>
              <a:rPr lang="ro-RO" sz="2800" dirty="0">
                <a:latin typeface="Arial" panose="020B0604020202020204" pitchFamily="34" charset="0"/>
                <a:cs typeface="Arial" panose="020B0604020202020204" pitchFamily="34" charset="0"/>
              </a:rPr>
              <a:t>	Asupra imaginilor originale din baza de date </a:t>
            </a:r>
            <a:r>
              <a:rPr lang="fr-FR" sz="2800" dirty="0">
                <a:latin typeface="Arial" panose="020B0604020202020204" pitchFamily="34" charset="0"/>
                <a:cs typeface="Arial" panose="020B0604020202020204" pitchFamily="34" charset="0"/>
              </a:rPr>
              <a:t>Fashion-MNIST</a:t>
            </a:r>
            <a:r>
              <a:rPr lang="ro-RO" sz="2800" dirty="0">
                <a:latin typeface="Arial" panose="020B0604020202020204" pitchFamily="34" charset="0"/>
                <a:cs typeface="Arial" panose="020B0604020202020204" pitchFamily="34" charset="0"/>
              </a:rPr>
              <a:t> am adăugat zgomot,</a:t>
            </a:r>
            <a:r>
              <a:rPr lang="ro-RO" sz="2800" b="1" dirty="0">
                <a:latin typeface="Arial" panose="020B0604020202020204" pitchFamily="34" charset="0"/>
                <a:cs typeface="Arial" panose="020B0604020202020204" pitchFamily="34" charset="0"/>
              </a:rPr>
              <a:t> </a:t>
            </a:r>
            <a:r>
              <a:rPr lang="ro-RO" sz="2800" dirty="0">
                <a:latin typeface="Arial" panose="020B0604020202020204" pitchFamily="34" charset="0"/>
                <a:cs typeface="Arial" panose="020B0604020202020204" pitchFamily="34" charset="0"/>
              </a:rPr>
              <a:t>în mod artificial, pentru simularea unor condiții reale în care imaginile pot fi afectate de zgomot. </a:t>
            </a:r>
          </a:p>
          <a:p>
            <a:r>
              <a:rPr lang="ro-RO" sz="2800" dirty="0">
                <a:latin typeface="Arial" panose="020B0604020202020204" pitchFamily="34" charset="0"/>
                <a:cs typeface="Arial" panose="020B0604020202020204" pitchFamily="34" charset="0"/>
              </a:rPr>
              <a:t>	Pentru a adăuga zgomot, am definit un factor de 0,4 și am creat o matrice de zgomot </a:t>
            </a:r>
            <a:r>
              <a:rPr lang="ro-RO" sz="2800" dirty="0" err="1">
                <a:latin typeface="Arial" panose="020B0604020202020204" pitchFamily="34" charset="0"/>
                <a:cs typeface="Arial" panose="020B0604020202020204" pitchFamily="34" charset="0"/>
              </a:rPr>
              <a:t>aleator</a:t>
            </a:r>
            <a:r>
              <a:rPr lang="ro-RO" sz="2800" dirty="0">
                <a:latin typeface="Arial" panose="020B0604020202020204" pitchFamily="34" charset="0"/>
                <a:cs typeface="Arial" panose="020B0604020202020204" pitchFamily="34" charset="0"/>
              </a:rPr>
              <a:t>, cu aceeași formă ca și imaginile originale. Valorile din această matrice sunt generate dintr-o distribuție normală cu medie 0 și deviație standard 1</a:t>
            </a:r>
            <a:r>
              <a:rPr lang="en-US" sz="2800" dirty="0">
                <a:latin typeface="Arial" panose="020B0604020202020204" pitchFamily="34" charset="0"/>
                <a:cs typeface="Arial" panose="020B0604020202020204" pitchFamily="34" charset="0"/>
              </a:rPr>
              <a:t>. </a:t>
            </a:r>
            <a:endParaRPr lang="ro-RO" sz="2800" dirty="0">
              <a:latin typeface="Arial" panose="020B0604020202020204" pitchFamily="34" charset="0"/>
              <a:cs typeface="Arial" panose="020B0604020202020204" pitchFamily="34" charset="0"/>
            </a:endParaRPr>
          </a:p>
        </p:txBody>
      </p:sp>
      <p:cxnSp>
        <p:nvCxnSpPr>
          <p:cNvPr id="19" name="Straight Connector 10">
            <a:extLst>
              <a:ext uri="{FF2B5EF4-FFF2-40B4-BE49-F238E27FC236}">
                <a16:creationId xmlns:a16="http://schemas.microsoft.com/office/drawing/2014/main" id="{22E077A5-0816-D0C8-129F-3B1F48AB3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AA6DA2CA-B18C-2004-1B52-155207EDA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Imagine 4">
            <a:extLst>
              <a:ext uri="{FF2B5EF4-FFF2-40B4-BE49-F238E27FC236}">
                <a16:creationId xmlns:a16="http://schemas.microsoft.com/office/drawing/2014/main" id="{A3C3F0DE-FE63-501E-512F-678D85695F85}"/>
              </a:ext>
            </a:extLst>
          </p:cNvPr>
          <p:cNvPicPr>
            <a:picLocks noChangeAspect="1"/>
          </p:cNvPicPr>
          <p:nvPr/>
        </p:nvPicPr>
        <p:blipFill>
          <a:blip r:embed="rId3"/>
          <a:stretch>
            <a:fillRect/>
          </a:stretch>
        </p:blipFill>
        <p:spPr>
          <a:xfrm>
            <a:off x="952574" y="5067759"/>
            <a:ext cx="10831437" cy="1094685"/>
          </a:xfrm>
          <a:prstGeom prst="rect">
            <a:avLst/>
          </a:prstGeom>
        </p:spPr>
      </p:pic>
    </p:spTree>
    <p:extLst>
      <p:ext uri="{BB962C8B-B14F-4D97-AF65-F5344CB8AC3E}">
        <p14:creationId xmlns:p14="http://schemas.microsoft.com/office/powerpoint/2010/main" val="2512827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a:extLst>
            <a:ext uri="{FF2B5EF4-FFF2-40B4-BE49-F238E27FC236}">
              <a16:creationId xmlns:a16="http://schemas.microsoft.com/office/drawing/2014/main" id="{FBDC0187-AB0D-F802-0CBC-AEB6B56A1CD4}"/>
            </a:ext>
          </a:extLst>
        </p:cNvPr>
        <p:cNvGrpSpPr/>
        <p:nvPr/>
      </p:nvGrpSpPr>
      <p:grpSpPr>
        <a:xfrm>
          <a:off x="0" y="0"/>
          <a:ext cx="0" cy="0"/>
          <a:chOff x="0" y="0"/>
          <a:chExt cx="0" cy="0"/>
        </a:xfrm>
      </p:grpSpPr>
      <p:sp>
        <p:nvSpPr>
          <p:cNvPr id="17" name="Rectangle 8">
            <a:extLst>
              <a:ext uri="{FF2B5EF4-FFF2-40B4-BE49-F238E27FC236}">
                <a16:creationId xmlns:a16="http://schemas.microsoft.com/office/drawing/2014/main" id="{47E1227E-1D13-4671-3379-96283FADA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1C20828E-8477-836F-7E0F-5FEAF23A11CD}"/>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E49B4E52-C031-9749-3E42-7D4B295864CA}"/>
              </a:ext>
            </a:extLst>
          </p:cNvPr>
          <p:cNvSpPr>
            <a:spLocks noGrp="1"/>
          </p:cNvSpPr>
          <p:nvPr>
            <p:ph type="ctrTitle"/>
          </p:nvPr>
        </p:nvSpPr>
        <p:spPr>
          <a:xfrm>
            <a:off x="758951" y="476652"/>
            <a:ext cx="11106477"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Adăugarea de zgomot</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E4E14F3B-E9BA-65FF-6399-CB56F34743B3}"/>
              </a:ext>
            </a:extLst>
          </p:cNvPr>
          <p:cNvSpPr>
            <a:spLocks noGrp="1"/>
          </p:cNvSpPr>
          <p:nvPr>
            <p:ph type="subTitle" idx="1"/>
          </p:nvPr>
        </p:nvSpPr>
        <p:spPr>
          <a:xfrm>
            <a:off x="918577" y="1450127"/>
            <a:ext cx="10946852" cy="5222816"/>
          </a:xfrm>
        </p:spPr>
        <p:txBody>
          <a:bodyPr>
            <a:normAutofit/>
          </a:bodyPr>
          <a:lstStyle/>
          <a:p>
            <a:r>
              <a:rPr lang="ro-RO" sz="2800" dirty="0">
                <a:latin typeface="Arial" panose="020B0604020202020204" pitchFamily="34" charset="0"/>
                <a:cs typeface="Arial" panose="020B0604020202020204" pitchFamily="34" charset="0"/>
              </a:rPr>
              <a:t>	</a:t>
            </a:r>
          </a:p>
        </p:txBody>
      </p:sp>
      <p:cxnSp>
        <p:nvCxnSpPr>
          <p:cNvPr id="19" name="Straight Connector 10">
            <a:extLst>
              <a:ext uri="{FF2B5EF4-FFF2-40B4-BE49-F238E27FC236}">
                <a16:creationId xmlns:a16="http://schemas.microsoft.com/office/drawing/2014/main" id="{38E0BBA2-04D7-8968-D53C-89C2C386A5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0CE6E1B8-551E-339F-201D-32A0AE2D9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Imagine 5">
            <a:extLst>
              <a:ext uri="{FF2B5EF4-FFF2-40B4-BE49-F238E27FC236}">
                <a16:creationId xmlns:a16="http://schemas.microsoft.com/office/drawing/2014/main" id="{CDB7BD8D-8059-EF98-FD0B-3371267905A1}"/>
              </a:ext>
            </a:extLst>
          </p:cNvPr>
          <p:cNvPicPr>
            <a:picLocks noChangeAspect="1"/>
          </p:cNvPicPr>
          <p:nvPr/>
        </p:nvPicPr>
        <p:blipFill>
          <a:blip r:embed="rId3"/>
          <a:stretch>
            <a:fillRect/>
          </a:stretch>
        </p:blipFill>
        <p:spPr>
          <a:xfrm>
            <a:off x="346041" y="1628804"/>
            <a:ext cx="11641964" cy="4798104"/>
          </a:xfrm>
          <a:prstGeom prst="rect">
            <a:avLst/>
          </a:prstGeom>
        </p:spPr>
      </p:pic>
    </p:spTree>
    <p:extLst>
      <p:ext uri="{BB962C8B-B14F-4D97-AF65-F5344CB8AC3E}">
        <p14:creationId xmlns:p14="http://schemas.microsoft.com/office/powerpoint/2010/main" val="379083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3D purple chromosome design">
            <a:extLst>
              <a:ext uri="{FF2B5EF4-FFF2-40B4-BE49-F238E27FC236}">
                <a16:creationId xmlns:a16="http://schemas.microsoft.com/office/drawing/2014/main" id="{EEBAE8F2-1B85-749B-A90D-05CFF8B439D9}"/>
              </a:ext>
            </a:extLst>
          </p:cNvPr>
          <p:cNvPicPr>
            <a:picLocks noChangeAspect="1"/>
          </p:cNvPicPr>
          <p:nvPr/>
        </p:nvPicPr>
        <p:blipFill rotWithShape="1">
          <a:blip r:embed="rId2">
            <a:alphaModFix amt="33000"/>
          </a:blip>
          <a:srcRect t="21974" b="21776"/>
          <a:stretch/>
        </p:blipFill>
        <p:spPr>
          <a:xfrm>
            <a:off x="20" y="10"/>
            <a:ext cx="12191980" cy="6857990"/>
          </a:xfrm>
          <a:prstGeom prst="rect">
            <a:avLst/>
          </a:prstGeom>
        </p:spPr>
      </p:pic>
      <p:sp>
        <p:nvSpPr>
          <p:cNvPr id="2" name="Titlu 1">
            <a:extLst>
              <a:ext uri="{FF2B5EF4-FFF2-40B4-BE49-F238E27FC236}">
                <a16:creationId xmlns:a16="http://schemas.microsoft.com/office/drawing/2014/main" id="{427DDCD1-AA50-60D6-E07B-CFFCE929469B}"/>
              </a:ext>
            </a:extLst>
          </p:cNvPr>
          <p:cNvSpPr>
            <a:spLocks noGrp="1"/>
          </p:cNvSpPr>
          <p:nvPr>
            <p:ph type="ctrTitle"/>
          </p:nvPr>
        </p:nvSpPr>
        <p:spPr>
          <a:xfrm>
            <a:off x="1167788" y="357321"/>
            <a:ext cx="10507018" cy="973476"/>
          </a:xfrm>
        </p:spPr>
        <p:txBody>
          <a:bodyPr>
            <a:normAutofit/>
          </a:bodyPr>
          <a:lstStyle/>
          <a:p>
            <a:pPr algn="ctr"/>
            <a:r>
              <a:rPr lang="ro-RO" sz="5400" b="1" dirty="0">
                <a:solidFill>
                  <a:schemeClr val="accent1"/>
                </a:solidFill>
                <a:latin typeface="Arial" panose="020B0604020202020204" pitchFamily="34" charset="0"/>
                <a:cs typeface="Arial" panose="020B0604020202020204" pitchFamily="34" charset="0"/>
              </a:rPr>
              <a:t>Definirea Model</a:t>
            </a:r>
            <a:r>
              <a:rPr lang="en-US" sz="5400" b="1" dirty="0">
                <a:solidFill>
                  <a:schemeClr val="accent1"/>
                </a:solidFill>
                <a:latin typeface="Arial" panose="020B0604020202020204" pitchFamily="34" charset="0"/>
                <a:cs typeface="Arial" panose="020B0604020202020204" pitchFamily="34" charset="0"/>
              </a:rPr>
              <a:t>u</a:t>
            </a:r>
            <a:r>
              <a:rPr lang="ro-RO" sz="5400" b="1" dirty="0">
                <a:solidFill>
                  <a:schemeClr val="accent1"/>
                </a:solidFill>
                <a:latin typeface="Arial" panose="020B0604020202020204" pitchFamily="34" charset="0"/>
                <a:cs typeface="Arial" panose="020B0604020202020204" pitchFamily="34" charset="0"/>
              </a:rPr>
              <a:t>lui</a:t>
            </a:r>
            <a:endParaRPr lang="ro-RO" sz="5400" dirty="0">
              <a:solidFill>
                <a:schemeClr val="accent1"/>
              </a:solidFill>
              <a:latin typeface="Arial" panose="020B0604020202020204" pitchFamily="34" charset="0"/>
              <a:cs typeface="Arial" panose="020B0604020202020204" pitchFamily="34" charset="0"/>
            </a:endParaRPr>
          </a:p>
        </p:txBody>
      </p:sp>
      <p:sp>
        <p:nvSpPr>
          <p:cNvPr id="3" name="Subtitlu 2">
            <a:extLst>
              <a:ext uri="{FF2B5EF4-FFF2-40B4-BE49-F238E27FC236}">
                <a16:creationId xmlns:a16="http://schemas.microsoft.com/office/drawing/2014/main" id="{F22497B7-5179-91EC-A2AD-9569DA2BC8F3}"/>
              </a:ext>
            </a:extLst>
          </p:cNvPr>
          <p:cNvSpPr>
            <a:spLocks noGrp="1"/>
          </p:cNvSpPr>
          <p:nvPr>
            <p:ph type="subTitle" idx="1"/>
          </p:nvPr>
        </p:nvSpPr>
        <p:spPr>
          <a:xfrm>
            <a:off x="1076811" y="1330797"/>
            <a:ext cx="10832424" cy="2701376"/>
          </a:xfrm>
        </p:spPr>
        <p:txBody>
          <a:bodyPr>
            <a:normAutofit/>
          </a:bodyPr>
          <a:lstStyle/>
          <a:p>
            <a:r>
              <a:rPr lang="ro-RO" sz="2800" dirty="0">
                <a:latin typeface="Times New Roman" panose="02020603050405020304" pitchFamily="18" charset="0"/>
                <a:cs typeface="Times New Roman" panose="02020603050405020304" pitchFamily="18" charset="0"/>
              </a:rPr>
              <a:t>	</a:t>
            </a:r>
            <a:r>
              <a:rPr lang="ro-RO" sz="2800" dirty="0">
                <a:latin typeface="Arial" panose="020B0604020202020204" pitchFamily="34" charset="0"/>
                <a:cs typeface="Arial" panose="020B0604020202020204" pitchFamily="34" charset="0"/>
              </a:rPr>
              <a:t>Am </a:t>
            </a:r>
            <a:r>
              <a:rPr lang="ro-RO" sz="2800" dirty="0">
                <a:solidFill>
                  <a:schemeClr val="tx1"/>
                </a:solidFill>
                <a:latin typeface="Arial" panose="020B0604020202020204" pitchFamily="34" charset="0"/>
                <a:ea typeface="Aptos" panose="020B0004020202020204" pitchFamily="34" charset="0"/>
                <a:cs typeface="Arial" panose="020B0604020202020204" pitchFamily="34" charset="0"/>
              </a:rPr>
              <a:t>folosit modelul </a:t>
            </a:r>
            <a:r>
              <a:rPr lang="en-US" sz="2800" b="1" dirty="0" err="1">
                <a:solidFill>
                  <a:schemeClr val="tx1"/>
                </a:solidFill>
                <a:latin typeface="Arial" panose="020B0604020202020204" pitchFamily="34" charset="0"/>
                <a:cs typeface="Arial" panose="020B0604020202020204" pitchFamily="34" charset="0"/>
              </a:rPr>
              <a:t>secven</a:t>
            </a:r>
            <a:r>
              <a:rPr lang="ro-RO" sz="2800" b="1" dirty="0">
                <a:solidFill>
                  <a:schemeClr val="tx1"/>
                </a:solidFill>
                <a:latin typeface="Arial" panose="020B0604020202020204" pitchFamily="34" charset="0"/>
                <a:cs typeface="Arial" panose="020B0604020202020204" pitchFamily="34" charset="0"/>
              </a:rPr>
              <a:t>ț</a:t>
            </a:r>
            <a:r>
              <a:rPr lang="en-US" sz="2800" b="1" dirty="0" err="1">
                <a:solidFill>
                  <a:schemeClr val="tx1"/>
                </a:solidFill>
                <a:latin typeface="Arial" panose="020B0604020202020204" pitchFamily="34" charset="0"/>
                <a:cs typeface="Arial" panose="020B0604020202020204" pitchFamily="34" charset="0"/>
              </a:rPr>
              <a:t>ial</a:t>
            </a:r>
            <a:r>
              <a:rPr lang="en-US" sz="2800" b="1" dirty="0">
                <a:solidFill>
                  <a:schemeClr val="tx1"/>
                </a:solidFill>
                <a:latin typeface="Arial" panose="020B0604020202020204" pitchFamily="34" charset="0"/>
                <a:cs typeface="Arial" panose="020B0604020202020204" pitchFamily="34" charset="0"/>
              </a:rPr>
              <a:t> </a:t>
            </a:r>
            <a:r>
              <a:rPr lang="en-US" sz="2800" dirty="0">
                <a:solidFill>
                  <a:schemeClr val="tx1"/>
                </a:solidFill>
                <a:latin typeface="Arial" panose="020B0604020202020204" pitchFamily="34" charset="0"/>
                <a:cs typeface="Arial" panose="020B0604020202020204" pitchFamily="34" charset="0"/>
              </a:rPr>
              <a:t>(</a:t>
            </a:r>
            <a:r>
              <a:rPr lang="ro-RO" sz="2800" b="1" dirty="0" err="1">
                <a:solidFill>
                  <a:schemeClr val="tx1"/>
                </a:solidFill>
                <a:latin typeface="Arial" panose="020B0604020202020204" pitchFamily="34" charset="0"/>
                <a:cs typeface="Arial" panose="020B0604020202020204" pitchFamily="34" charset="0"/>
              </a:rPr>
              <a:t>sequential</a:t>
            </a:r>
            <a:r>
              <a:rPr lang="en-US" sz="2800" dirty="0">
                <a:solidFill>
                  <a:schemeClr val="tx1"/>
                </a:solidFill>
                <a:latin typeface="Arial" panose="020B0604020202020204" pitchFamily="34" charset="0"/>
                <a:cs typeface="Arial" panose="020B0604020202020204" pitchFamily="34" charset="0"/>
              </a:rPr>
              <a:t>)</a:t>
            </a:r>
            <a:r>
              <a:rPr lang="ro-RO" sz="2800" dirty="0">
                <a:solidFill>
                  <a:schemeClr val="tx1"/>
                </a:solidFill>
                <a:latin typeface="Arial" panose="020B0604020202020204" pitchFamily="34" charset="0"/>
                <a:cs typeface="Arial" panose="020B0604020202020204" pitchFamily="34" charset="0"/>
              </a:rPr>
              <a:t>, care </a:t>
            </a:r>
            <a:r>
              <a:rPr lang="en-US" sz="2800" dirty="0">
                <a:solidFill>
                  <a:schemeClr val="tx1"/>
                </a:solidFill>
                <a:latin typeface="Arial" panose="020B0604020202020204" pitchFamily="34" charset="0"/>
                <a:cs typeface="Arial" panose="020B0604020202020204" pitchFamily="34" charset="0"/>
              </a:rPr>
              <a:t>are multiple </a:t>
            </a:r>
            <a:r>
              <a:rPr lang="en-US" sz="2800" b="1" dirty="0" err="1">
                <a:solidFill>
                  <a:schemeClr val="tx1"/>
                </a:solidFill>
                <a:latin typeface="Arial" panose="020B0604020202020204" pitchFamily="34" charset="0"/>
                <a:cs typeface="Arial" panose="020B0604020202020204" pitchFamily="34" charset="0"/>
              </a:rPr>
              <a:t>straturi</a:t>
            </a:r>
            <a:r>
              <a:rPr lang="ro-RO" sz="2800" b="1" dirty="0">
                <a:solidFill>
                  <a:schemeClr val="tx1"/>
                </a:solidFill>
                <a:latin typeface="Arial" panose="020B0604020202020204" pitchFamily="34" charset="0"/>
                <a:cs typeface="Arial" panose="020B0604020202020204" pitchFamily="34" charset="0"/>
              </a:rPr>
              <a:t> </a:t>
            </a:r>
            <a:r>
              <a:rPr lang="ro-RO" sz="2800" dirty="0">
                <a:solidFill>
                  <a:schemeClr val="tx1"/>
                </a:solidFill>
                <a:latin typeface="Arial" panose="020B0604020202020204" pitchFamily="34" charset="0"/>
                <a:cs typeface="Arial" panose="020B0604020202020204" pitchFamily="34" charset="0"/>
              </a:rPr>
              <a:t>(</a:t>
            </a:r>
            <a:r>
              <a:rPr lang="en-US" sz="2800" dirty="0">
                <a:solidFill>
                  <a:schemeClr val="tx1"/>
                </a:solidFill>
                <a:latin typeface="Arial" panose="020B0604020202020204" pitchFamily="34" charset="0"/>
                <a:cs typeface="Arial" panose="020B0604020202020204" pitchFamily="34" charset="0"/>
              </a:rPr>
              <a:t>layers)</a:t>
            </a:r>
            <a:r>
              <a:rPr lang="ro-RO" sz="2800" dirty="0">
                <a:solidFill>
                  <a:schemeClr val="tx1"/>
                </a:solidFill>
                <a:latin typeface="Arial" panose="020B0604020202020204" pitchFamily="34" charset="0"/>
                <a:cs typeface="Arial" panose="020B0604020202020204" pitchFamily="34" charset="0"/>
              </a:rPr>
              <a:t>.</a:t>
            </a:r>
            <a:r>
              <a:rPr lang="en-US" sz="2800" dirty="0">
                <a:solidFill>
                  <a:schemeClr val="tx1"/>
                </a:solidFill>
                <a:latin typeface="Arial" panose="020B0604020202020204" pitchFamily="34" charset="0"/>
                <a:cs typeface="Arial" panose="020B0604020202020204" pitchFamily="34" charset="0"/>
              </a:rPr>
              <a:t> </a:t>
            </a:r>
            <a:r>
              <a:rPr lang="ro-RO" sz="2800" dirty="0">
                <a:solidFill>
                  <a:schemeClr val="tx1"/>
                </a:solidFill>
                <a:latin typeface="Arial" panose="020B0604020202020204" pitchFamily="34" charset="0"/>
                <a:cs typeface="Arial" panose="020B0604020202020204" pitchFamily="34" charset="0"/>
              </a:rPr>
              <a:t>Straturile folosite în acest proiect sunt: </a:t>
            </a:r>
            <a:endParaRPr lang="en-US" sz="2800" dirty="0">
              <a:solidFill>
                <a:schemeClr val="tx1"/>
              </a:solidFill>
              <a:latin typeface="Arial" panose="020B0604020202020204" pitchFamily="34" charset="0"/>
              <a:cs typeface="Arial" panose="020B0604020202020204" pitchFamily="34" charset="0"/>
            </a:endParaRPr>
          </a:p>
          <a:p>
            <a:pPr marL="1828800" lvl="3" indent="-457200" algn="l">
              <a:buFont typeface="Wingdings" panose="05000000000000000000" pitchFamily="2" charset="2"/>
              <a:buChar char="v"/>
            </a:pPr>
            <a:r>
              <a:rPr lang="en-US" sz="2800" b="1" dirty="0">
                <a:solidFill>
                  <a:schemeClr val="tx1"/>
                </a:solidFill>
                <a:latin typeface="Arial" panose="020B0604020202020204" pitchFamily="34" charset="0"/>
                <a:ea typeface="Aptos" panose="020B0004020202020204" pitchFamily="34" charset="0"/>
                <a:cs typeface="Arial" panose="020B0604020202020204" pitchFamily="34" charset="0"/>
              </a:rPr>
              <a:t>Strat </a:t>
            </a:r>
            <a:r>
              <a:rPr lang="en-US" sz="2800" b="1" dirty="0" err="1">
                <a:solidFill>
                  <a:schemeClr val="tx1"/>
                </a:solidFill>
                <a:latin typeface="Arial" panose="020B0604020202020204" pitchFamily="34" charset="0"/>
                <a:ea typeface="Aptos" panose="020B0004020202020204" pitchFamily="34" charset="0"/>
                <a:cs typeface="Arial" panose="020B0604020202020204" pitchFamily="34" charset="0"/>
              </a:rPr>
              <a:t>convolu</a:t>
            </a:r>
            <a:r>
              <a:rPr lang="ro-RO" sz="2800" b="1" dirty="0">
                <a:solidFill>
                  <a:schemeClr val="tx1"/>
                </a:solidFill>
                <a:latin typeface="Arial" panose="020B0604020202020204" pitchFamily="34" charset="0"/>
                <a:ea typeface="Aptos" panose="020B0004020202020204" pitchFamily="34" charset="0"/>
                <a:cs typeface="Arial" panose="020B0604020202020204" pitchFamily="34" charset="0"/>
              </a:rPr>
              <a:t>țional2D(Conv2D)</a:t>
            </a:r>
          </a:p>
          <a:p>
            <a:pPr marL="1828800" lvl="3" indent="-457200" algn="l">
              <a:buFont typeface="Wingdings" panose="05000000000000000000" pitchFamily="2" charset="2"/>
              <a:buChar char="v"/>
            </a:pPr>
            <a:r>
              <a:rPr lang="ro-RO" sz="2800" b="1" dirty="0">
                <a:latin typeface="Arial" panose="020B0604020202020204" pitchFamily="34" charset="0"/>
                <a:cs typeface="Arial" panose="020B0604020202020204" pitchFamily="34" charset="0"/>
              </a:rPr>
              <a:t>Strat de ”MaxPooling2D”</a:t>
            </a:r>
            <a:endParaRPr lang="en-US" sz="2800" b="1" dirty="0">
              <a:latin typeface="Arial" panose="020B0604020202020204" pitchFamily="34" charset="0"/>
              <a:cs typeface="Arial" panose="020B0604020202020204" pitchFamily="34" charset="0"/>
            </a:endParaRPr>
          </a:p>
          <a:p>
            <a:pPr marL="1828800" lvl="3" indent="-457200" algn="l">
              <a:buFont typeface="Wingdings" panose="05000000000000000000" pitchFamily="2" charset="2"/>
              <a:buChar char="v"/>
            </a:pPr>
            <a:r>
              <a:rPr lang="ro-RO" sz="2800" b="1" dirty="0">
                <a:latin typeface="Arial" panose="020B0604020202020204" pitchFamily="34" charset="0"/>
                <a:cs typeface="Arial" panose="020B0604020202020204" pitchFamily="34" charset="0"/>
              </a:rPr>
              <a:t>Strat de </a:t>
            </a:r>
            <a:r>
              <a:rPr lang="en-US" sz="2800" b="1" dirty="0">
                <a:latin typeface="Arial" panose="020B0604020202020204" pitchFamily="34" charset="0"/>
                <a:cs typeface="Arial" panose="020B0604020202020204" pitchFamily="34" charset="0"/>
              </a:rPr>
              <a:t>“</a:t>
            </a:r>
            <a:r>
              <a:rPr lang="ro-RO" sz="2800" b="1" dirty="0">
                <a:solidFill>
                  <a:schemeClr val="tx1"/>
                </a:solidFill>
                <a:effectLst/>
                <a:latin typeface="Arial" panose="020B0604020202020204" pitchFamily="34" charset="0"/>
                <a:cs typeface="Arial" panose="020B0604020202020204" pitchFamily="34" charset="0"/>
              </a:rPr>
              <a:t>UpSampling2D</a:t>
            </a:r>
            <a:r>
              <a:rPr lang="en-US" sz="2800" b="1" dirty="0">
                <a:solidFill>
                  <a:schemeClr val="tx1"/>
                </a:solidFill>
                <a:effectLst/>
                <a:latin typeface="Arial" panose="020B0604020202020204" pitchFamily="34" charset="0"/>
                <a:cs typeface="Arial" panose="020B0604020202020204" pitchFamily="34" charset="0"/>
              </a:rPr>
              <a:t>”</a:t>
            </a:r>
            <a:endParaRPr lang="en-US" sz="2800" i="0" dirty="0">
              <a:solidFill>
                <a:schemeClr val="tx1"/>
              </a:solidFill>
              <a:effectLst/>
              <a:latin typeface="Arial" panose="020B0604020202020204" pitchFamily="34" charset="0"/>
              <a:cs typeface="Arial" panose="020B0604020202020204" pitchFamily="34" charset="0"/>
            </a:endParaRPr>
          </a:p>
        </p:txBody>
      </p:sp>
      <p:cxnSp>
        <p:nvCxnSpPr>
          <p:cNvPr id="19" name="Straight Connector 10">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CasetăText 8">
            <a:extLst>
              <a:ext uri="{FF2B5EF4-FFF2-40B4-BE49-F238E27FC236}">
                <a16:creationId xmlns:a16="http://schemas.microsoft.com/office/drawing/2014/main" id="{AC69BDE7-5541-C02F-9942-CCFBDDC74301}"/>
              </a:ext>
            </a:extLst>
          </p:cNvPr>
          <p:cNvSpPr txBox="1"/>
          <p:nvPr/>
        </p:nvSpPr>
        <p:spPr>
          <a:xfrm>
            <a:off x="976001" y="4032390"/>
            <a:ext cx="10933233" cy="2677656"/>
          </a:xfrm>
          <a:prstGeom prst="rect">
            <a:avLst/>
          </a:prstGeom>
          <a:noFill/>
        </p:spPr>
        <p:txBody>
          <a:bodyPr wrap="square" rtlCol="0">
            <a:spAutoFit/>
          </a:bodyPr>
          <a:lstStyle/>
          <a:p>
            <a:r>
              <a:rPr lang="ro-RO" sz="2800" b="1"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b="1" dirty="0">
                <a:solidFill>
                  <a:schemeClr val="tx1"/>
                </a:solidFill>
                <a:latin typeface="Arial" panose="020B0604020202020204" pitchFamily="34" charset="0"/>
                <a:ea typeface="Aptos" panose="020B0004020202020204" pitchFamily="34" charset="0"/>
                <a:cs typeface="Arial" panose="020B0604020202020204" pitchFamily="34" charset="0"/>
              </a:rPr>
              <a:t>Strat </a:t>
            </a:r>
            <a:r>
              <a:rPr lang="en-US" sz="2800" b="1" dirty="0" err="1">
                <a:solidFill>
                  <a:schemeClr val="tx1"/>
                </a:solidFill>
                <a:latin typeface="Arial" panose="020B0604020202020204" pitchFamily="34" charset="0"/>
                <a:ea typeface="Aptos" panose="020B0004020202020204" pitchFamily="34" charset="0"/>
                <a:cs typeface="Arial" panose="020B0604020202020204" pitchFamily="34" charset="0"/>
              </a:rPr>
              <a:t>convolu</a:t>
            </a:r>
            <a:r>
              <a:rPr lang="ro-RO" sz="2800" b="1" dirty="0">
                <a:solidFill>
                  <a:schemeClr val="tx1"/>
                </a:solidFill>
                <a:latin typeface="Arial" panose="020B0604020202020204" pitchFamily="34" charset="0"/>
                <a:ea typeface="Aptos" panose="020B0004020202020204" pitchFamily="34" charset="0"/>
                <a:cs typeface="Arial" panose="020B0604020202020204" pitchFamily="34" charset="0"/>
              </a:rPr>
              <a:t>țional2D(Conv2D)</a:t>
            </a:r>
            <a:r>
              <a:rPr lang="en-US" sz="2800" b="1"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acesta</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este</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elementul</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de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bază</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ro-RO" sz="2800" i="0" dirty="0">
                <a:solidFill>
                  <a:schemeClr val="tx1"/>
                </a:solidFill>
                <a:latin typeface="Arial" panose="020B0604020202020204" pitchFamily="34" charset="0"/>
                <a:ea typeface="Aptos" panose="020B0004020202020204" pitchFamily="34" charset="0"/>
                <a:cs typeface="Arial" panose="020B0604020202020204" pitchFamily="34" charset="0"/>
              </a:rPr>
              <a:t>într-o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rețea</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neuronală</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convoluțională</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(CNN), care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extrage</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caracteristici</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din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imagini</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Aceste</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ro-RO" sz="2800" i="0" dirty="0">
                <a:solidFill>
                  <a:schemeClr val="tx1"/>
                </a:solidFill>
                <a:latin typeface="Arial" panose="020B0604020202020204" pitchFamily="34" charset="0"/>
                <a:ea typeface="Aptos" panose="020B0004020202020204" pitchFamily="34" charset="0"/>
                <a:cs typeface="Arial" panose="020B0604020202020204" pitchFamily="34" charset="0"/>
              </a:rPr>
              <a:t>caracteristici</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pot fi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linii</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margini</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texturi</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sau</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chiar</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obiecte</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mai</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complexe</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în</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funcție</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de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nivelul</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stratului</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în</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r>
              <a:rPr lang="en-US" sz="2800" i="0" dirty="0" err="1">
                <a:solidFill>
                  <a:schemeClr val="tx1"/>
                </a:solidFill>
                <a:latin typeface="Arial" panose="020B0604020202020204" pitchFamily="34" charset="0"/>
                <a:ea typeface="Aptos" panose="020B0004020202020204" pitchFamily="34" charset="0"/>
                <a:cs typeface="Arial" panose="020B0604020202020204" pitchFamily="34" charset="0"/>
              </a:rPr>
              <a:t>rețea</a:t>
            </a:r>
            <a:r>
              <a:rPr lang="en-US" sz="2800" i="0" dirty="0">
                <a:solidFill>
                  <a:schemeClr val="tx1"/>
                </a:solidFill>
                <a:latin typeface="Arial" panose="020B0604020202020204" pitchFamily="34" charset="0"/>
                <a:ea typeface="Aptos" panose="020B0004020202020204" pitchFamily="34" charset="0"/>
                <a:cs typeface="Arial" panose="020B0604020202020204" pitchFamily="34" charset="0"/>
              </a:rPr>
              <a:t>.</a:t>
            </a:r>
            <a:endParaRPr lang="ro-RO" sz="2800" i="0" dirty="0">
              <a:solidFill>
                <a:schemeClr val="tx1"/>
              </a:solidFill>
              <a:latin typeface="Arial" panose="020B0604020202020204" pitchFamily="34" charset="0"/>
              <a:ea typeface="Aptos" panose="020B0004020202020204" pitchFamily="34" charset="0"/>
              <a:cs typeface="Arial" panose="020B0604020202020204" pitchFamily="34" charset="0"/>
            </a:endParaRPr>
          </a:p>
          <a:p>
            <a:r>
              <a:rPr lang="ro-RO" sz="2800" i="0" dirty="0">
                <a:solidFill>
                  <a:schemeClr val="tx1"/>
                </a:solidFill>
                <a:latin typeface="Arial" panose="020B0604020202020204" pitchFamily="34" charset="0"/>
                <a:ea typeface="Aptos" panose="020B0004020202020204" pitchFamily="34" charset="0"/>
                <a:cs typeface="Arial" panose="020B0604020202020204" pitchFamily="34" charset="0"/>
              </a:rPr>
              <a:t>	</a:t>
            </a:r>
            <a:endParaRPr lang="ro-RO" sz="2800" dirty="0"/>
          </a:p>
        </p:txBody>
      </p:sp>
    </p:spTree>
    <p:extLst>
      <p:ext uri="{BB962C8B-B14F-4D97-AF65-F5344CB8AC3E}">
        <p14:creationId xmlns:p14="http://schemas.microsoft.com/office/powerpoint/2010/main" val="297732630"/>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F1833"/>
      </a:dk2>
      <a:lt2>
        <a:srgbClr val="F0F3F2"/>
      </a:lt2>
      <a:accent1>
        <a:srgbClr val="E72983"/>
      </a:accent1>
      <a:accent2>
        <a:srgbClr val="D517C0"/>
      </a:accent2>
      <a:accent3>
        <a:srgbClr val="AD29E7"/>
      </a:accent3>
      <a:accent4>
        <a:srgbClr val="501DD6"/>
      </a:accent4>
      <a:accent5>
        <a:srgbClr val="2943E7"/>
      </a:accent5>
      <a:accent6>
        <a:srgbClr val="1781D5"/>
      </a:accent6>
      <a:hlink>
        <a:srgbClr val="433F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884</TotalTime>
  <Words>1174</Words>
  <Application>Microsoft Office PowerPoint</Application>
  <PresentationFormat>Ecran lat</PresentationFormat>
  <Paragraphs>83</Paragraphs>
  <Slides>20</Slides>
  <Notes>1</Notes>
  <HiddenSlides>0</HiddenSlides>
  <MMClips>0</MMClips>
  <ScaleCrop>false</ScaleCrop>
  <HeadingPairs>
    <vt:vector size="6" baseType="variant">
      <vt:variant>
        <vt:lpstr>Fonturi utilizate</vt:lpstr>
      </vt:variant>
      <vt:variant>
        <vt:i4>7</vt:i4>
      </vt:variant>
      <vt:variant>
        <vt:lpstr>Temă</vt:lpstr>
      </vt:variant>
      <vt:variant>
        <vt:i4>1</vt:i4>
      </vt:variant>
      <vt:variant>
        <vt:lpstr>Titluri diapozitive</vt:lpstr>
      </vt:variant>
      <vt:variant>
        <vt:i4>20</vt:i4>
      </vt:variant>
    </vt:vector>
  </HeadingPairs>
  <TitlesOfParts>
    <vt:vector size="28" baseType="lpstr">
      <vt:lpstr>Aptos</vt:lpstr>
      <vt:lpstr>Arial</vt:lpstr>
      <vt:lpstr>Avenir Next LT Pro</vt:lpstr>
      <vt:lpstr>Cooper Black</vt:lpstr>
      <vt:lpstr>Sitka Banner</vt:lpstr>
      <vt:lpstr>Times New Roman</vt:lpstr>
      <vt:lpstr>Wingdings</vt:lpstr>
      <vt:lpstr>HeadlinesVTI</vt:lpstr>
      <vt:lpstr>Deep Learning Model for Image Denoising</vt:lpstr>
      <vt:lpstr>Ce este Image Denoising?</vt:lpstr>
      <vt:lpstr>Importanța eliminării zgomotului</vt:lpstr>
      <vt:lpstr>Ce este Deep Learning?</vt:lpstr>
      <vt:lpstr>Cum funcționează Deep Learning?</vt:lpstr>
      <vt:lpstr>Baza de date </vt:lpstr>
      <vt:lpstr>Adăugarea de zgomot</vt:lpstr>
      <vt:lpstr>Adăugarea de zgomot</vt:lpstr>
      <vt:lpstr>Definirea Modelului</vt:lpstr>
      <vt:lpstr>Definirea Modelului</vt:lpstr>
      <vt:lpstr>Definirea Modelului</vt:lpstr>
      <vt:lpstr>Ce este un Autoencoder?</vt:lpstr>
      <vt:lpstr>Antrenarea Modelului</vt:lpstr>
      <vt:lpstr>Pierderea și acuratețea</vt:lpstr>
      <vt:lpstr>Vizualizare rezultate</vt:lpstr>
      <vt:lpstr>Vizualizare rezultate</vt:lpstr>
      <vt:lpstr>Vizualizare rezultate</vt:lpstr>
      <vt:lpstr>Evaluarea performanței</vt:lpstr>
      <vt:lpstr>Concluzii</vt:lpstr>
      <vt:lpstr>Prezentare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Recognition Using Crema, Ravdess, Savee and Tess</dc:title>
  <dc:creator>Rebeca Emanuela Rus</dc:creator>
  <cp:lastModifiedBy>Rebeca Emanuela Rus</cp:lastModifiedBy>
  <cp:revision>123</cp:revision>
  <dcterms:created xsi:type="dcterms:W3CDTF">2024-04-18T16:12:40Z</dcterms:created>
  <dcterms:modified xsi:type="dcterms:W3CDTF">2024-10-28T14:51:14Z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2024-04-18T16:20:08Z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ea343968-07d0-40d3-a557-8d3ae616b573</vt:lpwstr>
  </property>
  <property fmtid="{D5CDD505-2E9C-101B-9397-08002B2CF9AE}" pid="8" name="MSIP_Label_5b58b62f-6f94-46bd-8089-18e64b0a9abb_ContentBits">
    <vt:lpwstr>0</vt:lpwstr>
  </property>
</Properties>
</file>